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19" r:id="rId2"/>
    <p:sldMasterId id="2147484451" r:id="rId3"/>
  </p:sldMasterIdLst>
  <p:notesMasterIdLst>
    <p:notesMasterId r:id="rId34"/>
  </p:notesMasterIdLst>
  <p:handoutMasterIdLst>
    <p:handoutMasterId r:id="rId35"/>
  </p:handoutMasterIdLst>
  <p:sldIdLst>
    <p:sldId id="488" r:id="rId4"/>
    <p:sldId id="526" r:id="rId5"/>
    <p:sldId id="496" r:id="rId6"/>
    <p:sldId id="508" r:id="rId7"/>
    <p:sldId id="436" r:id="rId8"/>
    <p:sldId id="470" r:id="rId9"/>
    <p:sldId id="422" r:id="rId10"/>
    <p:sldId id="527" r:id="rId11"/>
    <p:sldId id="464" r:id="rId12"/>
    <p:sldId id="437" r:id="rId13"/>
    <p:sldId id="500" r:id="rId14"/>
    <p:sldId id="501" r:id="rId15"/>
    <p:sldId id="491" r:id="rId16"/>
    <p:sldId id="486" r:id="rId17"/>
    <p:sldId id="512" r:id="rId18"/>
    <p:sldId id="511" r:id="rId19"/>
    <p:sldId id="510" r:id="rId20"/>
    <p:sldId id="509" r:id="rId21"/>
    <p:sldId id="514" r:id="rId22"/>
    <p:sldId id="492" r:id="rId23"/>
    <p:sldId id="471" r:id="rId24"/>
    <p:sldId id="522" r:id="rId25"/>
    <p:sldId id="520" r:id="rId26"/>
    <p:sldId id="516" r:id="rId27"/>
    <p:sldId id="363" r:id="rId28"/>
    <p:sldId id="366" r:id="rId29"/>
    <p:sldId id="391" r:id="rId30"/>
    <p:sldId id="410" r:id="rId31"/>
    <p:sldId id="349" r:id="rId32"/>
    <p:sldId id="50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b="1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CC00CC"/>
    <a:srgbClr val="FFFFFF"/>
    <a:srgbClr val="008000"/>
    <a:srgbClr val="660033"/>
    <a:srgbClr val="99FF66"/>
    <a:srgbClr val="33CC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84"/>
    </p:cViewPr>
  </p:sorterViewPr>
  <p:notesViewPr>
    <p:cSldViewPr>
      <p:cViewPr varScale="1">
        <p:scale>
          <a:sx n="82" d="100"/>
          <a:sy n="82" d="100"/>
        </p:scale>
        <p:origin x="252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165331F-A722-49E8-B33B-AA1F392DD6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rodkin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E95039E-89F9-4884-A574-E46C2D4554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FD71EBD-7CC0-4F2A-AC10-1D50D1D722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9B972F8-11C5-41B0-A8E8-16CD16BCBF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4863E3-9FEB-45A3-926F-645B978CA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253BA2E-51BA-4D18-8311-AC012B170F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F3F8A74-BD7D-4F22-8A3D-13A7ABFAFD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D0FE2C39-E204-4644-AC04-73C4F4846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794B144-D750-4772-BC30-09CCF15671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D2D94FC-C44E-443F-9FE4-EB9E7295A2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9AF41260-4EEF-40E9-AB68-E364854C8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B8B55-D584-4327-A996-70811F08E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81851D57-BB2F-4A28-A3D2-CD3FA762E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85DC8880-BB37-474B-BE7C-9C16047AA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6093867-C91C-496A-B20E-853194625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81BF0-1F4A-496B-8754-F5778738A1A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2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5B9BC68-44F3-4C49-8FEA-EE5174FA5B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AEABF7-186E-495A-BE3A-1C45E918A301}" type="slidenum">
              <a:rPr kumimoji="0" lang="ru-RU" altLang="ru-RU" sz="1200" b="0">
                <a:solidFill>
                  <a:srgbClr val="808080"/>
                </a:solidFill>
                <a:latin typeface="Arial" panose="020B0604020202020204" pitchFamily="34" charset="0"/>
              </a:rPr>
              <a:pPr algn="r"/>
              <a:t>3</a:t>
            </a:fld>
            <a:endParaRPr kumimoji="0" lang="ru-RU" altLang="ru-RU" sz="1200" b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9895C3D-63EE-456A-ADBA-50D524D3F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A8C81A7-A904-4B05-8FE2-29DDAF674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E615E98-156C-4D3C-99B9-81D366002C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1BD04EA-4C8B-4A46-9A7A-6BB99C76D465}" type="slidenum">
              <a:rPr kumimoji="0" lang="ru-RU" altLang="ru-RU" sz="1200" b="0">
                <a:solidFill>
                  <a:srgbClr val="808080"/>
                </a:solidFill>
                <a:latin typeface="Arial" panose="020B0604020202020204" pitchFamily="34" charset="0"/>
              </a:rPr>
              <a:pPr algn="r"/>
              <a:t>6</a:t>
            </a:fld>
            <a:endParaRPr kumimoji="0" lang="ru-RU" altLang="ru-RU" sz="1200" b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3E0EF52-C1D6-4F50-8E57-73886DAED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8CE32CC-8850-434E-81C6-BD61301A9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81851D57-BB2F-4A28-A3D2-CD3FA762E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85DC8880-BB37-474B-BE7C-9C16047AA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6093867-C91C-496A-B20E-853194625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81BF0-1F4A-496B-8754-F5778738A1A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4F85D21-6D23-4EA7-8186-7804BCE80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2072F9B-33F1-4BAC-926E-66A4A28C9686}" type="slidenum">
              <a:rPr kumimoji="0" lang="ru-RU" altLang="ru-RU" sz="1200" b="0">
                <a:solidFill>
                  <a:schemeClr val="bg2"/>
                </a:solidFill>
                <a:latin typeface="Arial" panose="020B0604020202020204" pitchFamily="34" charset="0"/>
              </a:rPr>
              <a:pPr algn="r"/>
              <a:t>9</a:t>
            </a:fld>
            <a:endParaRPr kumimoji="0" lang="ru-RU" altLang="ru-RU" sz="12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D4749BF-E85E-4A5B-868D-2CBC96BB0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0825093-75D3-4FBA-AB38-F80D9EA93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B36E6D3-1A27-49BB-B0B2-602B258F28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B9EC0C7-E86B-461B-8575-4D42426D8D2F}" type="slidenum">
              <a:rPr kumimoji="0" lang="ru-RU" altLang="ru-RU" sz="1200" b="0">
                <a:solidFill>
                  <a:srgbClr val="808080"/>
                </a:solidFill>
                <a:latin typeface="Arial" panose="020B0604020202020204" pitchFamily="34" charset="0"/>
              </a:rPr>
              <a:pPr algn="r"/>
              <a:t>30</a:t>
            </a:fld>
            <a:endParaRPr kumimoji="0" lang="ru-RU" altLang="ru-RU" sz="1200" b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D4BC58D-3C64-461A-AD37-84A0D4CAF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655BFFA-7148-4DB9-8815-52754AB0E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DC66C0C-48AA-470C-9578-A138AAF2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16327E-CE6D-46EA-AD21-EFF9C4BE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DE4373-4F5F-439A-9EFF-103CAFF1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2000" b="0">
              <a:solidFill>
                <a:srgbClr val="3333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63F38-A0A6-417E-91DF-FD72D42841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FB05E-FAD2-48FB-8D2A-A6F644A58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A90CF-08AD-4822-B939-173C80744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7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E3B4B8-397C-47AE-9FCC-104D836C4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C27C1F4-5B4A-47F2-BF8B-C3E7D311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14F0ED0-8613-4541-BB4C-A9652684A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759A025-B6B4-494F-B709-4769ADA77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4D78EBF-3044-41E8-986D-1DB870945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6D547A8-EBC7-4DB5-A706-EFBCC415F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6273F50-DF77-4C12-BFF8-D861BEF9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D3052E-F64A-4A21-ABA2-FA54C6BB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7780158-9B14-4EBF-83DB-449D8F9B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12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333E9-4E29-4625-BF2C-D6139E686FB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DDB33-8B96-4301-AB14-3A32B6C6D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385E34-101A-4660-BB97-9E688B226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0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7F840-925D-4AA6-A556-9B05AA87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B36B4-8DD0-4411-8CCD-EE7B6EBB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BE22B-7227-4EFA-B228-07D5996C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7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FF383-EC09-474E-819D-BA4C5760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2C9EC-F158-4DD9-9C56-844A2F25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935E6-5CCF-41E1-B5A7-4F534A3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7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FB48-81CC-416E-8511-0BF2D926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C959C-0146-4619-B9F6-4CC914AC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685627-5EF9-4FAB-8A35-DA63EDA4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625F40-2320-4321-A6FC-B33B1257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7F925F-642D-4A05-AA6C-45AB7863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157394-805E-4CBA-893C-838724B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8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074C54-6149-4FD7-8E5B-4C335696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29CDF4-AF56-434F-AD9D-61447B95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C1BF11-1EC9-4E0D-8915-DACC02F5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EAE624-BDF1-4721-8446-C06855B6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4B9F81-296D-4D90-A959-EEE7D633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3F12B8-63B3-41E8-BE62-3D564A49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9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4735D-058E-47FA-934F-439BB1A5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CFC476-8090-4F82-B052-DC9492B5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BB864-4BF6-4FF8-A164-52EEA20E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496608E-BFB3-43BF-8313-86D6D08B1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F8EEB2-7F76-4557-B16E-790DBEC31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34E0AC2-2095-4B20-AD90-AF743F1FC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83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F0AD6-1494-4FBB-9E1C-5293AF93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E9B96-BC70-47FD-8B1C-C0854AD1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D0C370-DFEF-493D-B1C8-96AEDD3C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81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55A41-2D93-4FAF-BC99-7A0C674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91B86-4F5D-47B1-92C4-BF8A72BF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0604E-0E3F-4CD6-8ECD-408D6B87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11533-80B8-47FD-82B4-8BCBAF4A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5BC32-F65C-4AB4-9C8E-C6729BAE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720DD-B409-4BF0-BC5D-1687D17F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5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08167E4-DE07-475B-AE2A-4ED5B5D1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1D646D-B0B1-43E7-AB39-E65FBA11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A94B5E-7049-4DCE-959A-3253C074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124A7-A7BB-4506-A32F-CD7650395E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6A6D9-703E-4201-B84B-D6F68FA80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D48194-8063-4120-AD04-6E93364C0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3A0E8F5-0619-4CCB-AF42-F5CD704DC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2A416E-2737-4B3D-B4F2-3AD74E137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3B605CE-48F5-4EF6-A593-DC945F250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89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F6FECCA-EAE4-4A4A-AA4B-38176C6D9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FD446C-CFF2-4375-BFDE-794B32101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AE9C69C-4B97-424F-A1D1-4AEE7085B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10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619D70-9BE5-47DF-B809-C0220AA38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7C2D15A-A5E4-42DA-89B8-D10AEBE5D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C5D4E32-16BE-4F74-920C-A17B209AC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78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220734E-DBF6-4C10-8506-97C99C1B2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23533C1-C0C3-40F5-9C2D-4DF34B1E3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2530322-6092-4128-B160-3B5A648A4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13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AC28435-FB73-478C-8CAD-EF2358919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05A67C3-DC35-45D5-89B5-B5FD2C0FD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897819-CB06-4F4A-8EF4-AF2DAF9FA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6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DE07E89-B8B7-44AE-8838-2D05DE88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69E9FDD-6449-4DBF-87C8-493F7CA4F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DACF15-0113-4764-A9BC-F1C319DCD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7F5E074-B6BC-486C-9A4B-DF24A8C74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1DC776-7411-4B53-8625-CED6CE3DE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B7650C-4490-411F-9546-C8C141BFF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EDE4ECF-2199-43A8-8EED-944E4BFD8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BCC95D-8767-4EF4-A145-5F4C83505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FF4EA4A-9C60-48C9-BC61-19C04A63A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D0DAD02-9DAC-46B9-B438-26BFA099D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19CD53-8528-443F-A344-ED566807A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2944DF8-C7CD-4C72-9EF6-1046B00AF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6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3CAD85A-1810-4809-8669-78FA61336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2B3D572-513A-43C7-9631-954886F51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1028-0105-4B7D-A78A-EBC8F71C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1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D55E071-E574-446C-A7FC-3707BE763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F61C60F-226B-43B4-AE81-5E7DF4C63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A4097DA-569D-4AA1-816A-578B1C481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477224C-FBF2-4436-8B1B-FD112D11D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5CD968-309F-4337-9AF4-0269EF6E1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19663F-9338-4CCB-A471-57B09A2F1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682B139-6A4F-4DC7-B488-56AFD3FF0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F0204A6-8E38-4CCE-9857-6B2F2AD70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86ABCF8-2E8C-4D90-8171-C5E215B4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3BACD50-0946-41D1-A6F7-ADC9BEECC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A6CCED0-211C-4991-AA3F-8C77563C0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FF0CB98-2800-4EB0-8D71-755EDF63A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C03317-C03D-4A1C-AC51-69309297B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9CBC21-53EF-44CF-B801-341BC255F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97284E-924D-48E2-B577-C0440B866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8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717FD18-BA81-42DF-8899-9194E4FD7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718D57F-CB40-47C1-A366-688E9AE5A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FDA7F17-8786-4409-9037-CF000AC31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9612D3-913E-42D3-99FC-E07D5FA3A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ED9E7B4-7BCF-43A1-A6F6-97CEEF00F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33BDFC6-3439-4FD6-9C12-DAC664179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E8639C-0515-4B40-80C7-D68F88B0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C29253-8C66-49A9-8246-30E6CC79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2000" b="0">
              <a:solidFill>
                <a:srgbClr val="3333FF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4E8343-483E-4BE3-9421-C36587E3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608C3C-5DEF-4D79-953F-60CCB221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0C298A-D376-4247-ABED-FF67AF1D7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правт образец заголовка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FDC183-BE50-4038-A3B1-46B9F8112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CA71C4-4168-4C91-A391-ECC0AA3813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F0217564-82FE-4120-B968-FFD78E2A94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F430D8B-6826-4A87-9278-729D5D3BDA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1D0E33-B52D-4C68-ADF8-C821AD94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C0E62B-EB3A-4EAE-AAFF-146779C9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12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174E0A-521E-4777-8D52-A4C6D2F7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7C3B79-3BE2-4123-A1FA-59E82FA3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2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1F8C28-3F30-4D47-8D82-59673131E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правт образец заголовка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130B99E-9D4E-4E6F-9DE1-A6528D0F0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3B6B2EC-3510-4F7C-896B-5277C4F197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72BF298-EBB7-4961-AA2B-E4797464A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E7AEF95D-5EDE-4F63-BF16-AA73691D63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28FB8C-291D-44A7-8816-C102D4C2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CDD2EC-DF08-4626-B82C-A9997D0E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393898-1165-4165-9BDD-FDEDA6AA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669CCA-94A3-4B25-B16F-702D1251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3AF650-6961-4A4F-BD79-2A1392567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правт образец заголовка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23B5A5A-7346-4162-8A61-4A8CC6C67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AF8F162-98DD-43AB-9CF8-A5B1E17BE4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A2E95F7-77E5-470C-A8E8-4165253CF2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1990487-C1E3-4CA2-B950-0D9CA111F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4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dkin@mitp.ru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1F1A07-B777-4DD3-AC7E-EC05652F4A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36050" cy="3429000"/>
          </a:xfrm>
        </p:spPr>
        <p:txBody>
          <a:bodyPr/>
          <a:lstStyle/>
          <a:p>
            <a:pPr indent="449263" algn="ctr">
              <a:lnSpc>
                <a:spcPct val="106000"/>
              </a:lnSpc>
              <a:spcAft>
                <a:spcPts val="800"/>
              </a:spcAft>
              <a:defRPr/>
            </a:pPr>
            <a:r>
              <a:rPr lang="ru-RU" altLang="ru-RU" sz="3600" b="1" dirty="0">
                <a:effectLst/>
              </a:rPr>
              <a:t>Корреляционный анализ при исследовании микроэлементного (МЭ) состава нефтей, гидротермальных и </a:t>
            </a:r>
            <a:r>
              <a:rPr lang="ru-RU" altLang="ru-RU" sz="3600" b="1" dirty="0" err="1">
                <a:effectLst/>
              </a:rPr>
              <a:t>грязевулканических</a:t>
            </a:r>
            <a:r>
              <a:rPr lang="ru-RU" altLang="ru-RU" sz="3600" b="1" dirty="0">
                <a:effectLst/>
              </a:rPr>
              <a:t> вод</a:t>
            </a:r>
            <a:br>
              <a:rPr lang="ru-RU" alt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600" b="1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2C6A5F-B1DB-4DA1-B1B5-D1477D5629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4293096"/>
            <a:ext cx="8569325" cy="2260104"/>
          </a:xfrm>
        </p:spPr>
        <p:txBody>
          <a:bodyPr/>
          <a:lstStyle/>
          <a:p>
            <a:pPr indent="449263">
              <a:lnSpc>
                <a:spcPct val="106000"/>
              </a:lnSpc>
            </a:pP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М.В. Родкин</a:t>
            </a:r>
            <a:endParaRPr lang="ru-RU" alt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l">
              <a:lnSpc>
                <a:spcPct val="106000"/>
              </a:lnSpc>
            </a:pPr>
            <a:r>
              <a:rPr lang="ru-RU" altLang="ru-RU" sz="2000" dirty="0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ИТПЗ  РАН,  Москва, </a:t>
            </a:r>
            <a:r>
              <a:rPr lang="ru-RU" altLang="ru-RU" sz="2000" dirty="0" err="1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rodkin</a:t>
            </a:r>
            <a:r>
              <a:rPr lang="ru-RU" altLang="ru-RU" sz="2000" dirty="0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altLang="ru-RU" sz="2000" dirty="0" err="1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mitp</a:t>
            </a:r>
            <a:r>
              <a:rPr lang="ru-RU" altLang="ru-RU" sz="2000" dirty="0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altLang="ru-RU" sz="2000" dirty="0" err="1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altLang="ru-RU" sz="2000" dirty="0">
              <a:solidFill>
                <a:srgbClr val="660033"/>
              </a:solidFill>
              <a:latin typeface="Arial Unicode MS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l">
              <a:lnSpc>
                <a:spcPct val="106000"/>
              </a:lnSpc>
            </a:pPr>
            <a:r>
              <a:rPr lang="ru-RU" altLang="ru-RU" sz="2000" dirty="0" err="1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ИМГиГ</a:t>
            </a:r>
            <a:r>
              <a:rPr lang="ru-RU" altLang="ru-RU" sz="2000" dirty="0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ДВО РАН, Южно-Сахалинск</a:t>
            </a:r>
          </a:p>
          <a:p>
            <a:pPr indent="449263" algn="l">
              <a:lnSpc>
                <a:spcPct val="106000"/>
              </a:lnSpc>
            </a:pPr>
            <a:r>
              <a:rPr lang="ru-RU" altLang="ru-RU" sz="2000" dirty="0">
                <a:solidFill>
                  <a:srgbClr val="660033"/>
                </a:solidFill>
                <a:latin typeface="Arial Unicode MS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ИПНГ РАН,  Москва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A0341832-95AD-47DC-8F6E-C5848806D8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9144000" cy="27089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ru-RU" altLang="ru-RU" sz="2000" b="1" dirty="0">
                <a:solidFill>
                  <a:srgbClr val="3333FF"/>
                </a:solidFill>
                <a:effectLst/>
              </a:rPr>
            </a:br>
            <a:r>
              <a:rPr lang="ru-RU" altLang="ru-RU" sz="2000" b="1" dirty="0">
                <a:solidFill>
                  <a:srgbClr val="C00000"/>
                </a:solidFill>
                <a:effectLst/>
              </a:rPr>
              <a:t>Наши  новые  методические  моменты:</a:t>
            </a:r>
            <a:br>
              <a:rPr lang="ru-RU" altLang="ru-RU" sz="2000" b="1" dirty="0">
                <a:solidFill>
                  <a:srgbClr val="C00000"/>
                </a:solidFill>
                <a:effectLst/>
              </a:rPr>
            </a:br>
            <a:r>
              <a:rPr lang="ru-RU" altLang="ru-RU" sz="1800" b="1" dirty="0">
                <a:solidFill>
                  <a:srgbClr val="3333FF"/>
                </a:solidFill>
                <a:effectLst/>
              </a:rPr>
              <a:t>1.  Сравнение  концентраций проводится не с хондритами, а со средним химическим составом  ряда  основных </a:t>
            </a:r>
            <a:r>
              <a:rPr lang="ru-RU" altLang="ru-RU" sz="1800" b="1" dirty="0" err="1">
                <a:solidFill>
                  <a:srgbClr val="3333FF"/>
                </a:solidFill>
                <a:effectLst/>
              </a:rPr>
              <a:t>гео</a:t>
            </a:r>
            <a:r>
              <a:rPr lang="ru-RU" altLang="ru-RU" sz="1800" b="1" dirty="0">
                <a:solidFill>
                  <a:srgbClr val="3333FF"/>
                </a:solidFill>
                <a:effectLst/>
              </a:rPr>
              <a:t>- и </a:t>
            </a:r>
            <a:r>
              <a:rPr lang="ru-RU" altLang="ru-RU" sz="1800" b="1" dirty="0" err="1">
                <a:solidFill>
                  <a:srgbClr val="3333FF"/>
                </a:solidFill>
                <a:effectLst/>
              </a:rPr>
              <a:t>био</a:t>
            </a:r>
            <a:r>
              <a:rPr lang="ru-RU" altLang="ru-RU" sz="1800" b="1" dirty="0">
                <a:solidFill>
                  <a:srgbClr val="3333FF"/>
                </a:solidFill>
                <a:effectLst/>
              </a:rPr>
              <a:t>- резервуаров в земной коре.</a:t>
            </a:r>
            <a:br>
              <a:rPr lang="ru-RU" altLang="ru-RU" sz="1800" b="1" dirty="0">
                <a:solidFill>
                  <a:srgbClr val="3333FF"/>
                </a:solidFill>
                <a:effectLst/>
              </a:rPr>
            </a:br>
            <a:r>
              <a:rPr lang="ru-RU" altLang="ru-RU" sz="1800" b="1" dirty="0">
                <a:solidFill>
                  <a:srgbClr val="3333FF"/>
                </a:solidFill>
                <a:effectLst/>
              </a:rPr>
              <a:t>2. Получаем  количественные, а не качественные  оценки – значения коэффициентов корреляций на основе </a:t>
            </a:r>
            <a:r>
              <a:rPr lang="ru-RU" altLang="ru-RU" sz="1800" b="1" u="sng" dirty="0">
                <a:solidFill>
                  <a:srgbClr val="C00000"/>
                </a:solidFill>
                <a:effectLst/>
              </a:rPr>
              <a:t>логарифмов </a:t>
            </a:r>
            <a:r>
              <a:rPr lang="ru-RU" altLang="ru-RU" sz="1800" b="1" dirty="0">
                <a:solidFill>
                  <a:srgbClr val="3333FF"/>
                </a:solidFill>
                <a:effectLst/>
              </a:rPr>
              <a:t>концентраций МЭ.</a:t>
            </a:r>
            <a:br>
              <a:rPr lang="ru-RU" altLang="ru-RU" sz="1800" b="1" dirty="0">
                <a:solidFill>
                  <a:srgbClr val="3333FF"/>
                </a:solidFill>
                <a:effectLst/>
              </a:rPr>
            </a:br>
            <a:r>
              <a:rPr lang="ru-RU" altLang="ru-RU" sz="1800" b="1" dirty="0">
                <a:solidFill>
                  <a:srgbClr val="3333FF"/>
                </a:solidFill>
                <a:effectLst/>
              </a:rPr>
              <a:t>3. Используется весь набор данных о концентрациях элементов (что  </a:t>
            </a:r>
            <a:r>
              <a:rPr lang="ru-RU" altLang="ru-RU" sz="1800" b="1" dirty="0" err="1">
                <a:solidFill>
                  <a:srgbClr val="3333FF"/>
                </a:solidFill>
                <a:effectLst/>
              </a:rPr>
              <a:t>робастнее</a:t>
            </a:r>
            <a:r>
              <a:rPr lang="ru-RU" altLang="ru-RU" sz="1800" b="1" dirty="0">
                <a:solidFill>
                  <a:srgbClr val="3333FF"/>
                </a:solidFill>
                <a:effectLst/>
              </a:rPr>
              <a:t>).</a:t>
            </a:r>
            <a:br>
              <a:rPr lang="ru-RU" altLang="ru-RU" sz="1800" b="1" dirty="0">
                <a:solidFill>
                  <a:srgbClr val="3333FF"/>
                </a:solidFill>
                <a:effectLst/>
              </a:rPr>
            </a:br>
            <a:br>
              <a:rPr lang="ru-RU" altLang="ru-RU" sz="2000" b="1" dirty="0">
                <a:solidFill>
                  <a:srgbClr val="3333FF"/>
                </a:solidFill>
                <a:effectLst/>
              </a:rPr>
            </a:br>
            <a:r>
              <a:rPr lang="ru-RU" altLang="ru-RU" sz="1600" b="1" dirty="0">
                <a:solidFill>
                  <a:schemeClr val="bg2"/>
                </a:solidFill>
                <a:effectLst/>
              </a:rPr>
              <a:t>Сравнения   содержаний  металлов  примесей в  </a:t>
            </a:r>
            <a:r>
              <a:rPr lang="ru-RU" altLang="ru-RU" sz="1600" b="1" dirty="0" err="1">
                <a:solidFill>
                  <a:schemeClr val="bg2"/>
                </a:solidFill>
                <a:effectLst/>
              </a:rPr>
              <a:t>нефтях</a:t>
            </a:r>
            <a:r>
              <a:rPr lang="ru-RU" altLang="ru-RU" sz="1600" b="1" dirty="0">
                <a:solidFill>
                  <a:schemeClr val="bg2"/>
                </a:solidFill>
                <a:effectLst/>
              </a:rPr>
              <a:t>  и  в  различных  породах  и геохимических резервуарах  литосферы.</a:t>
            </a:r>
            <a:r>
              <a:rPr lang="ru-RU" altLang="ru-RU" sz="1600" dirty="0">
                <a:solidFill>
                  <a:schemeClr val="bg2"/>
                </a:solidFill>
                <a:effectLst/>
              </a:rPr>
              <a:t>  </a:t>
            </a:r>
            <a:br>
              <a:rPr lang="ru-RU" altLang="ru-RU" sz="1600" dirty="0">
                <a:solidFill>
                  <a:schemeClr val="bg2"/>
                </a:solidFill>
                <a:effectLst/>
              </a:rPr>
            </a:br>
            <a:endParaRPr lang="ru-RU" altLang="ru-RU" sz="1600" dirty="0">
              <a:solidFill>
                <a:schemeClr val="bg2"/>
              </a:solidFill>
              <a:effectLst/>
            </a:endParaRPr>
          </a:p>
        </p:txBody>
      </p:sp>
      <p:pic>
        <p:nvPicPr>
          <p:cNvPr id="37891" name="Picture 8">
            <a:extLst>
              <a:ext uri="{FF2B5EF4-FFF2-40B4-BE49-F238E27FC236}">
                <a16:creationId xmlns:a16="http://schemas.microsoft.com/office/drawing/2014/main" id="{966AA53C-9D7A-4227-9203-02682F25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3977"/>
            <a:ext cx="4613920" cy="31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9">
            <a:extLst>
              <a:ext uri="{FF2B5EF4-FFF2-40B4-BE49-F238E27FC236}">
                <a16:creationId xmlns:a16="http://schemas.microsoft.com/office/drawing/2014/main" id="{B211AA9B-30EB-4230-B225-1CE7C81D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838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Пример корреляции концентраций элементов 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в верхней коре (черные *)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 и </a:t>
            </a:r>
            <a:r>
              <a:rPr lang="ru-RU" altLang="ru-RU" sz="18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нижней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(красные *)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  со средними  их концентрациями в </a:t>
            </a:r>
            <a:r>
              <a:rPr lang="ru-RU" altLang="ru-RU" sz="1800" b="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нефтях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, К, в единицах 10</a:t>
            </a:r>
            <a:r>
              <a:rPr lang="ru-RU" altLang="ru-RU" sz="1800" b="0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-9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ppb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B77767F-D718-4278-B0E6-4BFC7EEE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35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Для  усреднённых  значений  показано,  что, в отличии от углей, горючих сланцев и глин (заведомо </a:t>
            </a:r>
            <a:r>
              <a:rPr lang="ru-RU" altLang="ru-RU" sz="2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верхнекоровые</a:t>
            </a: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 образования), для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нефтей сильнее корреляционная связь МЭ состава с НИЖНЕЙ континентальной корой </a:t>
            </a:r>
            <a:endParaRPr lang="ru-RU" altLang="ru-RU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45">
            <a:extLst>
              <a:ext uri="{FF2B5EF4-FFF2-40B4-BE49-F238E27FC236}">
                <a16:creationId xmlns:a16="http://schemas.microsoft.com/office/drawing/2014/main" id="{DFBC9F9C-B8A5-4C2D-B2F2-5E19694B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22938"/>
            <a:ext cx="903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</a:rPr>
              <a:t>Данные  о  среднем составе верхней и нижней коры по  [Тейлор, Мак-Леннан, 1988].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C0066"/>
                </a:solidFill>
                <a:latin typeface="Times New Roman" panose="02020603050405020304" pitchFamily="18" charset="0"/>
              </a:rPr>
              <a:t>Для  нефти аномально велика роль  нижнекорового  вклада</a:t>
            </a:r>
          </a:p>
        </p:txBody>
      </p:sp>
      <p:graphicFrame>
        <p:nvGraphicFramePr>
          <p:cNvPr id="21546" name="Group 42">
            <a:extLst>
              <a:ext uri="{FF2B5EF4-FFF2-40B4-BE49-F238E27FC236}">
                <a16:creationId xmlns:a16="http://schemas.microsoft.com/office/drawing/2014/main" id="{AA1E916C-1982-4F40-AB0D-92B8631F3ED1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1557338"/>
          <a:ext cx="6927849" cy="4032249"/>
        </p:xfrm>
        <a:graphic>
          <a:graphicData uri="http://schemas.openxmlformats.org/drawingml/2006/table">
            <a:tbl>
              <a:tblPr/>
              <a:tblGrid>
                <a:gridCol w="166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глины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Горючие сланцы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для  нефтей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с верхней корой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kumimoji="1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с нижней корой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kumimoji="1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  «нижне-</a:t>
                      </a:r>
                      <a:r>
                        <a:rPr kumimoji="1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коровости</a:t>
                      </a: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1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kumimoji="1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kumimoji="1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kumimoji="1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3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kumimoji="1" lang="ru-RU" altLang="ru-RU" sz="3600" b="0" i="0" u="sng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9AF96DF-60FB-48E1-A8E7-C5EFB8418A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508625" cy="6629400"/>
          </a:xfrm>
          <a:noFill/>
        </p:spPr>
        <p:txBody>
          <a:bodyPr/>
          <a:lstStyle/>
          <a:p>
            <a:r>
              <a:rPr lang="ru-RU" altLang="ru-RU" sz="4800">
                <a:solidFill>
                  <a:schemeClr val="accent2"/>
                </a:solidFill>
              </a:rPr>
              <a:t> </a:t>
            </a:r>
            <a:r>
              <a:rPr lang="ru-RU" altLang="ru-RU">
                <a:solidFill>
                  <a:schemeClr val="accent1"/>
                </a:solidFill>
              </a:rPr>
              <a:t>   </a:t>
            </a:r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49155" name="Rectangle 331">
            <a:extLst>
              <a:ext uri="{FF2B5EF4-FFF2-40B4-BE49-F238E27FC236}">
                <a16:creationId xmlns:a16="http://schemas.microsoft.com/office/drawing/2014/main" id="{9F214296-56AF-4036-AE4C-29C1C840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-192088"/>
            <a:ext cx="3995737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  величины корреляции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состава биоты (по Виноградову</a:t>
            </a:r>
            <a:r>
              <a:rPr lang="en-GB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1962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видами пород  и  </a:t>
            </a:r>
            <a:r>
              <a:rPr lang="ru-RU" altLang="ru-RU" sz="1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нефтями</a:t>
            </a:r>
            <a:r>
              <a:rPr lang="ru-RU" altLang="ru-RU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нефтей связь с живым веществом существенно ниже,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для  глин, углей, сланцев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 ПРОЦЕСС    НЕФТЕГЕНЕЗА  ИНОЙ,  НЕЖЕЛИ  ПРОСТО ПЕРЕРАБОТКА  ОРГАНИЧЕСКОГО ВЕЩЕСТВА (РОВ)  И  ОН СЛОЖНЕЕ ??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595" name="Group 67">
            <a:extLst>
              <a:ext uri="{FF2B5EF4-FFF2-40B4-BE49-F238E27FC236}">
                <a16:creationId xmlns:a16="http://schemas.microsoft.com/office/drawing/2014/main" id="{70516F59-FD90-42D4-B4D4-DF5A05C3BE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003800" cy="6748465"/>
        </p:xfrm>
        <a:graphic>
          <a:graphicData uri="http://schemas.openxmlformats.org/drawingml/2006/table">
            <a:tbl>
              <a:tblPr/>
              <a:tblGrid>
                <a:gridCol w="389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Коэффициент корреляции среднего состава биоты  с: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Коэф. Корреля-ции</a:t>
                      </a:r>
                      <a:endParaRPr kumimoji="1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Составом верхней  </a:t>
                      </a:r>
                      <a:r>
                        <a:rPr kumimoji="1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континетальной</a:t>
                      </a: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коры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kumimoji="1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Нижней  </a:t>
                      </a:r>
                      <a:r>
                        <a:rPr kumimoji="1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континетальной</a:t>
                      </a: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коры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kumimoji="1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  составом  нефтей   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kumimoji="1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Средними составами:</a:t>
                      </a: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горючие сланцы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черные сланцы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глины</a:t>
                      </a:r>
                      <a:endParaRPr kumimoji="1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1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  нефтеносных провинций: 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Днепровско-Донецкая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Тимано-Печерская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Волго-Уральская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Восточно-Сибирская</a:t>
                      </a:r>
                      <a:endParaRPr kumimoji="1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kumimoji="1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3C054-1016-4F1C-BD57-5ECBA5DD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275"/>
            <a:ext cx="9144000" cy="61928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400" b="0" dirty="0">
                <a:solidFill>
                  <a:schemeClr val="bg2"/>
                </a:solidFill>
              </a:rPr>
              <a:t>Коэффициенты корреляции  относительно устойчивы, но более устойчивы соотношения величин корреляции с разными горизонтами земной коры, например верхней и нижней коры  </a:t>
            </a:r>
            <a:r>
              <a:rPr lang="el-GR" sz="2400" b="0" dirty="0">
                <a:solidFill>
                  <a:srgbClr val="C00000"/>
                </a:solidFill>
              </a:rPr>
              <a:t>Δ</a:t>
            </a:r>
            <a:r>
              <a:rPr lang="en-US" sz="2400" b="0" dirty="0">
                <a:solidFill>
                  <a:srgbClr val="C00000"/>
                </a:solidFill>
              </a:rPr>
              <a:t>R</a:t>
            </a:r>
            <a:r>
              <a:rPr lang="ru-RU" sz="2400" b="0" dirty="0">
                <a:solidFill>
                  <a:srgbClr val="C00000"/>
                </a:solidFill>
              </a:rPr>
              <a:t>_</a:t>
            </a:r>
            <a:r>
              <a:rPr lang="en-US" sz="2400" b="0" dirty="0">
                <a:solidFill>
                  <a:srgbClr val="C00000"/>
                </a:solidFill>
              </a:rPr>
              <a:t>crust</a:t>
            </a:r>
            <a:r>
              <a:rPr lang="ru-RU" sz="2400" b="0" dirty="0">
                <a:solidFill>
                  <a:schemeClr val="bg2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400" b="0" dirty="0">
                <a:solidFill>
                  <a:srgbClr val="3333FF"/>
                </a:solidFill>
              </a:rPr>
              <a:t>Отсюда можно предположить, что имеет смысл посмотреть изменчивость разницы коэффициентов корреляции МЭ состава различных нефтей и других каустобиолитов  с максимальным коэффициентом корреляции с </a:t>
            </a:r>
            <a:r>
              <a:rPr lang="ru-RU" sz="2400" b="0" dirty="0" err="1">
                <a:solidFill>
                  <a:srgbClr val="3333FF"/>
                </a:solidFill>
              </a:rPr>
              <a:t>биотой</a:t>
            </a:r>
            <a:r>
              <a:rPr lang="ru-RU" sz="2400" b="0" dirty="0">
                <a:solidFill>
                  <a:srgbClr val="3333FF"/>
                </a:solidFill>
              </a:rPr>
              <a:t>  </a:t>
            </a:r>
            <a:r>
              <a:rPr lang="en-US" sz="2400" b="0" dirty="0">
                <a:solidFill>
                  <a:srgbClr val="C00000"/>
                </a:solidFill>
              </a:rPr>
              <a:t>R</a:t>
            </a:r>
            <a:r>
              <a:rPr lang="ru-RU" sz="2400" b="0" dirty="0">
                <a:solidFill>
                  <a:srgbClr val="C00000"/>
                </a:solidFill>
              </a:rPr>
              <a:t>_</a:t>
            </a:r>
            <a:r>
              <a:rPr lang="en-US" sz="2400" b="0" dirty="0">
                <a:solidFill>
                  <a:srgbClr val="C00000"/>
                </a:solidFill>
              </a:rPr>
              <a:t>biota</a:t>
            </a:r>
            <a:r>
              <a:rPr lang="en-US" sz="2400" b="0" dirty="0">
                <a:solidFill>
                  <a:srgbClr val="3333FF"/>
                </a:solidFill>
              </a:rPr>
              <a:t> </a:t>
            </a:r>
            <a:r>
              <a:rPr lang="ru-RU" sz="2400" b="0" dirty="0">
                <a:solidFill>
                  <a:srgbClr val="3333FF"/>
                </a:solidFill>
              </a:rPr>
              <a:t>(как правило, максимальны корреляции с химическим составом водных или реже наземных растений) .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ru-RU" sz="2400" b="0" dirty="0">
                <a:solidFill>
                  <a:srgbClr val="C00000"/>
                </a:solidFill>
              </a:rPr>
              <a:t>Построение таких соотношений для разных видов данных выявляет   тенденцию  изменения  </a:t>
            </a:r>
            <a:endParaRPr lang="en-US" sz="2400" b="0" dirty="0">
              <a:solidFill>
                <a:srgbClr val="C00000"/>
              </a:solidFill>
            </a:endParaRPr>
          </a:p>
          <a:p>
            <a:pPr marL="0" indent="0">
              <a:defRPr/>
            </a:pPr>
            <a:r>
              <a:rPr lang="en-US" sz="2400" b="0" dirty="0">
                <a:solidFill>
                  <a:srgbClr val="C00000"/>
                </a:solidFill>
              </a:rPr>
              <a:t>       </a:t>
            </a:r>
            <a:r>
              <a:rPr lang="el-GR" sz="2400" b="0" dirty="0">
                <a:solidFill>
                  <a:srgbClr val="C00000"/>
                </a:solidFill>
              </a:rPr>
              <a:t>Δ</a:t>
            </a:r>
            <a:r>
              <a:rPr lang="en-US" sz="2400" b="0" dirty="0">
                <a:solidFill>
                  <a:srgbClr val="C00000"/>
                </a:solidFill>
              </a:rPr>
              <a:t>R</a:t>
            </a:r>
            <a:r>
              <a:rPr lang="ru-RU" sz="2400" b="0" dirty="0">
                <a:solidFill>
                  <a:srgbClr val="C00000"/>
                </a:solidFill>
              </a:rPr>
              <a:t>_</a:t>
            </a:r>
            <a:r>
              <a:rPr lang="en-US" sz="2400" b="0" dirty="0">
                <a:solidFill>
                  <a:srgbClr val="C00000"/>
                </a:solidFill>
              </a:rPr>
              <a:t>crust  vs. R</a:t>
            </a:r>
            <a:r>
              <a:rPr lang="ru-RU" sz="2400" b="0" dirty="0">
                <a:solidFill>
                  <a:srgbClr val="C00000"/>
                </a:solidFill>
              </a:rPr>
              <a:t>_</a:t>
            </a:r>
            <a:r>
              <a:rPr lang="en-US" sz="2400" b="0" dirty="0">
                <a:solidFill>
                  <a:srgbClr val="C00000"/>
                </a:solidFill>
              </a:rPr>
              <a:t>biota</a:t>
            </a:r>
            <a:endParaRPr lang="ru-RU" sz="24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85EFF43-2000-4C3C-B1CF-E4C0C2F39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089525"/>
            <a:ext cx="873125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0" dirty="0">
                <a:solidFill>
                  <a:srgbClr val="3333FF"/>
                </a:solidFill>
              </a:rPr>
              <a:t>    </a:t>
            </a:r>
            <a:r>
              <a:rPr lang="en-US" altLang="ru-RU" sz="2000" b="0" dirty="0">
                <a:solidFill>
                  <a:srgbClr val="3333FF"/>
                </a:solidFill>
              </a:rPr>
              <a:t>Interrelation between the maximum correlations of TE content of different </a:t>
            </a:r>
            <a:r>
              <a:rPr lang="en-US" altLang="ru-RU" sz="2000" b="0" dirty="0" err="1">
                <a:solidFill>
                  <a:srgbClr val="3333FF"/>
                </a:solidFill>
              </a:rPr>
              <a:t>caustobiolites</a:t>
            </a:r>
            <a:r>
              <a:rPr lang="en-US" altLang="ru-RU" sz="2000" b="0" dirty="0">
                <a:solidFill>
                  <a:srgbClr val="3333FF"/>
                </a:solidFill>
              </a:rPr>
              <a:t> with biota and the difference in their correlation with the Lower and Upper crust.  The points corresponding to different oils and other </a:t>
            </a:r>
            <a:r>
              <a:rPr lang="en-US" altLang="ru-RU" sz="2000" b="0" dirty="0" err="1">
                <a:solidFill>
                  <a:srgbClr val="3333FF"/>
                </a:solidFill>
              </a:rPr>
              <a:t>caustobiolites</a:t>
            </a:r>
            <a:r>
              <a:rPr lang="en-US" altLang="ru-RU" sz="2000" b="0" dirty="0">
                <a:solidFill>
                  <a:srgbClr val="3333FF"/>
                </a:solidFill>
              </a:rPr>
              <a:t> are indicated.</a:t>
            </a:r>
            <a:endParaRPr lang="ru-RU" altLang="ru-RU" sz="2000" b="0" dirty="0">
              <a:solidFill>
                <a:srgbClr val="3333FF"/>
              </a:solidFill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BA80E3D3-EE7B-442A-B259-812237D4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935038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4" name="Рисунок 60">
            <a:extLst>
              <a:ext uri="{FF2B5EF4-FFF2-40B4-BE49-F238E27FC236}">
                <a16:creationId xmlns:a16="http://schemas.microsoft.com/office/drawing/2014/main" id="{E117B397-17EA-4BD8-8EFB-84A44738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352800"/>
            <a:ext cx="9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60">
            <a:extLst>
              <a:ext uri="{FF2B5EF4-FFF2-40B4-BE49-F238E27FC236}">
                <a16:creationId xmlns:a16="http://schemas.microsoft.com/office/drawing/2014/main" id="{AB747C1A-1833-4CF8-9360-3A3FCA50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352800"/>
            <a:ext cx="9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60">
            <a:extLst>
              <a:ext uri="{FF2B5EF4-FFF2-40B4-BE49-F238E27FC236}">
                <a16:creationId xmlns:a16="http://schemas.microsoft.com/office/drawing/2014/main" id="{8DBC6706-7421-471A-AB9F-55298C90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9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1">
            <a:extLst>
              <a:ext uri="{FF2B5EF4-FFF2-40B4-BE49-F238E27FC236}">
                <a16:creationId xmlns:a16="http://schemas.microsoft.com/office/drawing/2014/main" id="{B72BCE71-164B-4198-83C0-6A45F365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0364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Тенденция  эволюции  МЭ  состава  каустобиолитов и нафтидов      </a:t>
            </a:r>
            <a:endParaRPr lang="en-US" altLang="ru-RU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AEBD28-9CDA-4667-B0BC-2D452FAE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79" y="768455"/>
            <a:ext cx="5542857" cy="4057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CDC3-02B8-485F-B523-AAF73A85DD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Корреляционные связи микроэлементного состава </a:t>
            </a:r>
            <a:r>
              <a:rPr lang="ru-RU" altLang="ru-RU" sz="2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коровых</a:t>
            </a: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флюидов Кавказского региона</a:t>
            </a:r>
            <a:b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Родкин М.В., Прохорова Т.В., Рукавишникова Т.А.</a:t>
            </a:r>
            <a:br>
              <a:rPr lang="ru-RU" alt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A44BE0E2-0F73-4C50-88DC-60F935CDD9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3630613"/>
            <a:ext cx="9144000" cy="3227387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Схема расположения районов опробывания гидротермальных и </a:t>
            </a:r>
            <a:r>
              <a:rPr lang="ru-RU" alt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грязевулканических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вод.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</a:t>
            </a:r>
          </a:p>
          <a:p>
            <a:pPr algn="just">
              <a:spcAft>
                <a:spcPts val="800"/>
              </a:spcAft>
            </a:pPr>
            <a:r>
              <a:rPr lang="ru-RU" altLang="ru-RU" sz="24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голубым цветом даны районы с преимущественно наземным органическим веществом, желтым – с преимущественно водными организмами, серым показан район КМВ, где преимущественный тип исходного органического вещества не определяется.</a:t>
            </a:r>
          </a:p>
        </p:txBody>
      </p:sp>
      <p:pic>
        <p:nvPicPr>
          <p:cNvPr id="34820" name="Рисунок 2">
            <a:extLst>
              <a:ext uri="{FF2B5EF4-FFF2-40B4-BE49-F238E27FC236}">
                <a16:creationId xmlns:a16="http://schemas.microsoft.com/office/drawing/2014/main" id="{78887516-AC0E-412D-8F3B-1543B0B7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57610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06755-0CF3-4384-BB6B-15E943BE02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13738" cy="836613"/>
          </a:xfrm>
        </p:spPr>
        <p:txBody>
          <a:bodyPr/>
          <a:lstStyle/>
          <a:p>
            <a:pPr indent="450215">
              <a:spcAft>
                <a:spcPts val="800"/>
              </a:spcAft>
              <a:defRPr/>
            </a:pP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Таблица 1.</a:t>
            </a:r>
            <a:b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Коэффициенты корреляции МЭ состава углекислых вод района КМВ</a:t>
            </a:r>
            <a:endParaRPr lang="ru-RU" alt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3F340CA5-DF68-4A6E-A51F-A253627B995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7950" y="1268413"/>
            <a:ext cx="9036050" cy="5589587"/>
          </a:xfrm>
        </p:spPr>
        <p:txBody>
          <a:bodyPr/>
          <a:lstStyle/>
          <a:p>
            <a:pPr>
              <a:buClr>
                <a:srgbClr val="00FFCC"/>
              </a:buClr>
            </a:pPr>
            <a:r>
              <a:rPr lang="ru-RU" altLang="ru-RU" sz="2400" b="0">
                <a:solidFill>
                  <a:srgbClr val="000000"/>
                </a:solidFill>
              </a:rPr>
              <a:t>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3E4344-977E-45EE-AADA-B1430F241D6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192213"/>
          <a:ext cx="6867525" cy="485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Биота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9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Номер пробы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верх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средн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нижн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Вод раст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Назем раст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Вод живот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Назем живот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094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2438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Среднее, ошибка среднего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0.70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0.73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0.68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0.83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±0.01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0.81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±0.01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F8E3C-46DE-4F26-91A8-4927518A3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13738" cy="8366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Отражение затирания исходной  геохимической  метки  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C8DE1037-8C2B-48DF-9382-5A3870BBA1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4717256"/>
            <a:ext cx="9144000" cy="2140745"/>
          </a:xfrm>
        </p:spPr>
        <p:txBody>
          <a:bodyPr/>
          <a:lstStyle/>
          <a:p>
            <a:pPr>
              <a:buClr>
                <a:srgbClr val="00FFCC"/>
              </a:buClr>
            </a:pPr>
            <a:r>
              <a:rPr lang="ru-RU" altLang="ru-RU" sz="1600" b="0" dirty="0">
                <a:solidFill>
                  <a:srgbClr val="000000"/>
                </a:solidFill>
              </a:rPr>
              <a:t>Рис. 2. Соотношение максимальных значений коэффициентов корреляции с составом разных горизонтов земной коры (</a:t>
            </a:r>
            <a:r>
              <a:rPr lang="ru-RU" altLang="ru-RU" sz="1600" b="0" dirty="0" err="1">
                <a:solidFill>
                  <a:srgbClr val="000000"/>
                </a:solidFill>
              </a:rPr>
              <a:t>Rcrust</a:t>
            </a:r>
            <a:r>
              <a:rPr lang="ru-RU" altLang="ru-RU" sz="1600" b="0" dirty="0">
                <a:solidFill>
                  <a:srgbClr val="000000"/>
                </a:solidFill>
              </a:rPr>
              <a:t>) и с разными видами биоты (</a:t>
            </a:r>
            <a:r>
              <a:rPr lang="ru-RU" altLang="ru-RU" sz="1600" b="0" dirty="0" err="1">
                <a:solidFill>
                  <a:srgbClr val="000000"/>
                </a:solidFill>
              </a:rPr>
              <a:t>Rbiota</a:t>
            </a:r>
            <a:r>
              <a:rPr lang="ru-RU" altLang="ru-RU" sz="1600" b="0" dirty="0">
                <a:solidFill>
                  <a:srgbClr val="000000"/>
                </a:solidFill>
              </a:rPr>
              <a:t>). Бассейн р. Кубань – синие звездочки; Баксана - красные крестики; Ардона зеленые 6-гранники; район Кавказских Минеральных Вод – черные звездочки; Южной Осетии – голубые крестики. </a:t>
            </a:r>
          </a:p>
          <a:p>
            <a:pPr>
              <a:buClr>
                <a:srgbClr val="00FFCC"/>
              </a:buClr>
            </a:pPr>
            <a:r>
              <a:rPr lang="ru-RU" altLang="ru-RU" sz="1600" b="0" dirty="0">
                <a:solidFill>
                  <a:srgbClr val="CC00CC"/>
                </a:solidFill>
              </a:rPr>
              <a:t>Наблюдается устойчивая корреляция, видимо объясняемая «стиранием» исходного  геохимического состава –  </a:t>
            </a:r>
            <a:r>
              <a:rPr lang="ru-RU" altLang="ru-RU" sz="1600" dirty="0">
                <a:solidFill>
                  <a:srgbClr val="FF0000"/>
                </a:solidFill>
              </a:rPr>
              <a:t>получаем метод выявления исходных значений корреляции??</a:t>
            </a:r>
          </a:p>
        </p:txBody>
      </p:sp>
      <p:pic>
        <p:nvPicPr>
          <p:cNvPr id="36868" name="Рисунок 2">
            <a:extLst>
              <a:ext uri="{FF2B5EF4-FFF2-40B4-BE49-F238E27FC236}">
                <a16:creationId xmlns:a16="http://schemas.microsoft.com/office/drawing/2014/main" id="{3ABCBC98-4F0B-4044-BC17-19AB164D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5" y="756443"/>
            <a:ext cx="48514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3">
            <a:extLst>
              <a:ext uri="{FF2B5EF4-FFF2-40B4-BE49-F238E27FC236}">
                <a16:creationId xmlns:a16="http://schemas.microsoft.com/office/drawing/2014/main" id="{BCDFCB50-7630-477E-BF78-9C63D738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125538"/>
            <a:ext cx="37084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813E2-66EE-4CB3-8A3A-F1883E5B1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Дополнительные аргументы  в пользу  гипотезы «стирания исходной геохимической метки»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77124384-F683-4621-8A9B-4F08BF985B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7950" y="4149725"/>
            <a:ext cx="3754438" cy="2708275"/>
          </a:xfrm>
        </p:spPr>
        <p:txBody>
          <a:bodyPr/>
          <a:lstStyle/>
          <a:p>
            <a:pPr marL="0" indent="0">
              <a:spcBef>
                <a:spcPts val="300"/>
              </a:spcBef>
              <a:buClr>
                <a:srgbClr val="00FFCC"/>
              </a:buClr>
            </a:pPr>
            <a:r>
              <a:rPr lang="ru-RU" altLang="ru-RU" sz="1600" b="0">
                <a:solidFill>
                  <a:srgbClr val="000000"/>
                </a:solidFill>
              </a:rPr>
              <a:t>Соотношение температур источников по Na-K геохимическому термометру и величины коэффициента корреляции с химическим составом средней континентальной коры (Rcrust); бассейн р.Кубань (черные звездочки) и р. Ардон (красные), по данным [Лаврушин, 2012].</a:t>
            </a:r>
          </a:p>
        </p:txBody>
      </p:sp>
      <p:pic>
        <p:nvPicPr>
          <p:cNvPr id="38916" name="Рисунок 2">
            <a:extLst>
              <a:ext uri="{FF2B5EF4-FFF2-40B4-BE49-F238E27FC236}">
                <a16:creationId xmlns:a16="http://schemas.microsoft.com/office/drawing/2014/main" id="{EB76D00F-02EA-4B48-8427-EADA007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38225"/>
            <a:ext cx="37544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3">
            <a:extLst>
              <a:ext uri="{FF2B5EF4-FFF2-40B4-BE49-F238E27FC236}">
                <a16:creationId xmlns:a16="http://schemas.microsoft.com/office/drawing/2014/main" id="{911CA6AE-FB33-44B7-BF7B-1A398091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0113"/>
            <a:ext cx="40925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400D2E0C-A02F-4888-B469-DF6D6EB5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508500"/>
            <a:ext cx="4751387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00FFCC"/>
              </a:buClr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Соотношение величин минерализации (ось х) и величин коэффициентов корреляции с составом средней коры,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Rcrust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проб бассейна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р.Кубани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ts val="300"/>
              </a:spcBef>
              <a:buClr>
                <a:srgbClr val="00FFCC"/>
              </a:buClr>
              <a:buSzTx/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>
                <a:srgbClr val="00FFCC"/>
              </a:buClr>
              <a:buSzTx/>
              <a:buFontTx/>
              <a:buNone/>
            </a:pPr>
            <a:r>
              <a:rPr lang="ru-RU" altLang="ru-RU" sz="1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Максимальные корреляции отвечают наименее измененным составам флюида.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7E870BFF-A18F-4775-ADE3-268CD1B2AF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92725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9263">
              <a:spcAft>
                <a:spcPts val="800"/>
              </a:spcAft>
            </a:pPr>
            <a:r>
              <a:rPr lang="ru-RU" alt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Таблица 2</a:t>
            </a:r>
            <a:br>
              <a:rPr lang="ru-RU" alt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Средние значения коэффициентов корреляции для углекислых вод разных бассейнов Большого Кавказа</a:t>
            </a:r>
          </a:p>
        </p:txBody>
      </p:sp>
      <p:sp>
        <p:nvSpPr>
          <p:cNvPr id="39939" name="Объект 2">
            <a:extLst>
              <a:ext uri="{FF2B5EF4-FFF2-40B4-BE49-F238E27FC236}">
                <a16:creationId xmlns:a16="http://schemas.microsoft.com/office/drawing/2014/main" id="{15277569-16BB-4CBB-A06B-78FFE9A244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56176" y="2564904"/>
            <a:ext cx="2987824" cy="1405434"/>
          </a:xfrm>
        </p:spPr>
        <p:txBody>
          <a:bodyPr/>
          <a:lstStyle/>
          <a:p>
            <a:pPr>
              <a:buClr>
                <a:srgbClr val="00FFCC"/>
              </a:buClr>
            </a:pPr>
            <a:r>
              <a:rPr lang="ru-RU" altLang="ru-RU" sz="1400" b="0" dirty="0">
                <a:solidFill>
                  <a:srgbClr val="3333FF"/>
                </a:solidFill>
              </a:rPr>
              <a:t>Таблица 3</a:t>
            </a:r>
          </a:p>
          <a:p>
            <a:pPr>
              <a:buClr>
                <a:srgbClr val="00FFCC"/>
              </a:buClr>
            </a:pPr>
            <a:r>
              <a:rPr lang="ru-RU" altLang="ru-RU" sz="1400" b="0" dirty="0">
                <a:solidFill>
                  <a:srgbClr val="3333FF"/>
                </a:solidFill>
              </a:rPr>
              <a:t>Средние значения коэффициентов корреляции для вод и глин из грязевых вулканов Тамани и Грузии</a:t>
            </a:r>
          </a:p>
        </p:txBody>
      </p:sp>
      <p:graphicFrame>
        <p:nvGraphicFramePr>
          <p:cNvPr id="39940" name="Объект 3">
            <a:extLst>
              <a:ext uri="{FF2B5EF4-FFF2-40B4-BE49-F238E27FC236}">
                <a16:creationId xmlns:a16="http://schemas.microsoft.com/office/drawing/2014/main" id="{30695005-4FC7-4238-897B-5D36AC82B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28842"/>
              </p:ext>
            </p:extLst>
          </p:nvPr>
        </p:nvGraphicFramePr>
        <p:xfrm>
          <a:off x="111125" y="1262063"/>
          <a:ext cx="5938838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Document" r:id="rId3" imgW="5938886" imgH="2810261" progId="Word.Document.12">
                  <p:embed/>
                </p:oleObj>
              </mc:Choice>
              <mc:Fallback>
                <p:oleObj name="Document" r:id="rId3" imgW="5938886" imgH="2810261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262063"/>
                        <a:ext cx="5938838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Объект 4">
            <a:extLst>
              <a:ext uri="{FF2B5EF4-FFF2-40B4-BE49-F238E27FC236}">
                <a16:creationId xmlns:a16="http://schemas.microsoft.com/office/drawing/2014/main" id="{50A42B49-1E6F-4CB5-BF1C-D0B434647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05660"/>
              </p:ext>
            </p:extLst>
          </p:nvPr>
        </p:nvGraphicFramePr>
        <p:xfrm>
          <a:off x="3492500" y="4025900"/>
          <a:ext cx="5938838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Document" r:id="rId5" imgW="5938886" imgH="2453488" progId="Word.Document.12">
                  <p:embed/>
                </p:oleObj>
              </mc:Choice>
              <mc:Fallback>
                <p:oleObj name="Document" r:id="rId5" imgW="5938886" imgH="2453488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25900"/>
                        <a:ext cx="5938838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1F0E279-673F-425D-B5DB-7ACC0DF99D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25195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ts val="1000"/>
              </a:lnSpc>
              <a:spcBef>
                <a:spcPts val="600"/>
              </a:spcBef>
              <a:tabLst>
                <a:tab pos="449263" algn="l"/>
              </a:tabLst>
            </a:pPr>
            <a:endParaRPr lang="ru-RU" altLang="ru-RU" sz="2400" dirty="0"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1.  Предыстория   вопроса: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-  </a:t>
            </a:r>
            <a:r>
              <a:rPr lang="ru-RU" altLang="ru-RU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200-летний  спор:  биогенная  </a:t>
            </a:r>
            <a:r>
              <a:rPr lang="en-US" altLang="ru-RU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vs. </a:t>
            </a:r>
            <a:r>
              <a:rPr lang="ru-RU" altLang="ru-RU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 абиогенная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-   Противоречия в рамках обеих конкурирующих  концепций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-   </a:t>
            </a:r>
            <a:r>
              <a:rPr lang="ru-RU" altLang="ru-RU" sz="20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Флюидодинамическая</a:t>
            </a:r>
            <a:r>
              <a:rPr lang="ru-RU" altLang="ru-RU" sz="2000" b="1" dirty="0">
                <a:solidFill>
                  <a:srgbClr val="3333FF"/>
                </a:solidFill>
                <a:cs typeface="Times New Roman" panose="02020603050405020304" pitchFamily="18" charset="0"/>
              </a:rPr>
              <a:t> модель нефтеобразования  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400" dirty="0">
                <a:cs typeface="Times New Roman" panose="02020603050405020304" pitchFamily="18" charset="0"/>
              </a:rPr>
              <a:t>   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(Соколов, 1996);  </a:t>
            </a:r>
            <a:r>
              <a:rPr lang="ru-RU" altLang="ru-RU" sz="2400" dirty="0" err="1">
                <a:cs typeface="Times New Roman" panose="02020603050405020304" pitchFamily="18" charset="0"/>
              </a:rPr>
              <a:t>полигенез</a:t>
            </a:r>
            <a:r>
              <a:rPr lang="ru-RU" altLang="ru-RU" sz="2400" dirty="0">
                <a:cs typeface="Times New Roman" panose="02020603050405020304" pitchFamily="18" charset="0"/>
              </a:rPr>
              <a:t>  нефти 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(Дмитриевский, 2008).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endParaRPr lang="ru-RU" altLang="ru-RU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2.  Предыдущие  работы,  основное  содержание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-    Схема неравновесного проточного реактора 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(Родкин, 2002; 2004;  и др.)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 -   Анализ  микроэлементного  (МЭ)  состава  флюидов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Родкин М.В., </a:t>
            </a:r>
            <a:r>
              <a:rPr lang="ru-RU" altLang="ru-RU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Д.В.Рундквист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С.А.Пунанова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.  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Об относительной роли </a:t>
            </a:r>
            <a:r>
              <a:rPr lang="ru-RU" altLang="ru-RU" sz="1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нижнекоровых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верхнекоровых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 процессов в формировании микроэлементного состава нефтей.  Геохимия, 2016, 11, 1025–1031.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Родкин М.В., </a:t>
            </a:r>
            <a:r>
              <a:rPr lang="ru-RU" altLang="ru-RU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Д.В.Рундквист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.  </a:t>
            </a:r>
            <a:r>
              <a:rPr lang="ru-RU" altLang="ru-RU" sz="1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Геофлюидодинамика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solidFill>
                  <a:srgbClr val="3333FF"/>
                </a:solidFill>
                <a:cs typeface="Times New Roman" panose="02020603050405020304" pitchFamily="18" charset="0"/>
              </a:rPr>
              <a:t>Прииложение</a:t>
            </a: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 к сейсмологии, тектонике, процессам рудо- и нефтегенеза. Изд-во «Интеллект», Долгопрудный, 2017, 288 с.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1800" dirty="0">
                <a:solidFill>
                  <a:srgbClr val="3333FF"/>
                </a:solidFill>
                <a:cs typeface="Times New Roman" panose="02020603050405020304" pitchFamily="18" charset="0"/>
              </a:rPr>
              <a:t>и   др.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endParaRPr lang="ru-RU" altLang="ru-RU" sz="1800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3.  Статья  </a:t>
            </a:r>
            <a:r>
              <a:rPr lang="ru-RU" alt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(Родкин, Прохорова, Рукавишникова) </a:t>
            </a: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– основные результаты,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глубинный  флюидный режим, параллели   с  сейсмичностью  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и  процессами  </a:t>
            </a:r>
            <a:r>
              <a:rPr lang="ru-RU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рудогенеза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37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Объект 2">
            <a:extLst>
              <a:ext uri="{FF2B5EF4-FFF2-40B4-BE49-F238E27FC236}">
                <a16:creationId xmlns:a16="http://schemas.microsoft.com/office/drawing/2014/main" id="{6C225C9A-95CC-4867-AB3C-48E98C3C2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>
              <a:buClr>
                <a:srgbClr val="00FFCC"/>
              </a:buClr>
            </a:pPr>
            <a:r>
              <a:rPr lang="ru-RU" altLang="ru-RU" sz="2400" b="0" dirty="0">
                <a:solidFill>
                  <a:srgbClr val="000000"/>
                </a:solidFill>
              </a:rPr>
              <a:t>     </a:t>
            </a:r>
          </a:p>
          <a:p>
            <a:pPr>
              <a:buClr>
                <a:srgbClr val="00FFCC"/>
              </a:buClr>
            </a:pPr>
            <a:r>
              <a:rPr lang="ru-RU" altLang="ru-RU" sz="2400" b="0" dirty="0">
                <a:solidFill>
                  <a:srgbClr val="000000"/>
                </a:solidFill>
              </a:rPr>
              <a:t>    Результаты корреляционного анализа  МЭ  состава  глубинных  флюидов  дополняют  ранее полученные сейсмологические результаты.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2CC85D9-1E42-422A-8E03-78FF79B7FC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32363" y="3933825"/>
            <a:ext cx="3983037" cy="280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     В  афтершоковых последовательностях  выявляются эпизоды:  резкого роста числа событий, уменьшения их глубины, изменения </a:t>
            </a:r>
            <a:r>
              <a:rPr lang="en-US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b-value </a:t>
            </a:r>
            <a:r>
              <a:rPr lang="ru-RU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и</a:t>
            </a:r>
            <a:r>
              <a:rPr lang="en-US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уменьшения фрактальной размерности  </a:t>
            </a:r>
            <a:r>
              <a:rPr lang="en-US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D</a:t>
            </a:r>
            <a:r>
              <a:rPr lang="ru-RU" altLang="ru-RU" sz="1800" b="0">
                <a:solidFill>
                  <a:schemeClr val="bg2"/>
                </a:solidFill>
                <a:latin typeface="Times New Roman" panose="02020603050405020304" pitchFamily="18" charset="0"/>
              </a:rPr>
              <a:t>.  Эти эпизоды  можно  трактовать как эпизоды прорыва к поверхности масс флюида (а – Андаманское, б  Симуширские), в) землетрясение 2001 СЗ Индии (М=7.7)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0E09982-49D4-4E68-BBCF-87CC99C5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004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385E1589-CE08-4BEB-8272-DEC32956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73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ru-RU" altLang="ru-RU" sz="1800" dirty="0"/>
              <a:t>Изменчивость  характеристик   афтершоковых последовательностей сильных  землетрясений.  </a:t>
            </a: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ru-RU" altLang="ru-RU" sz="1800" dirty="0">
                <a:solidFill>
                  <a:schemeClr val="bg2"/>
                </a:solidFill>
              </a:rPr>
              <a:t>Для  роев афтершоков типично «всплывание»  очагов – роль флюида?</a:t>
            </a:r>
            <a:endParaRPr lang="en-GB" altLang="ru-RU" sz="1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1" name="Rectangle 9">
            <a:extLst>
              <a:ext uri="{FF2B5EF4-FFF2-40B4-BE49-F238E27FC236}">
                <a16:creationId xmlns:a16="http://schemas.microsoft.com/office/drawing/2014/main" id="{491F8410-F370-447F-8A7B-EC5C1D263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5302" name="Object 8">
            <a:extLst>
              <a:ext uri="{FF2B5EF4-FFF2-40B4-BE49-F238E27FC236}">
                <a16:creationId xmlns:a16="http://schemas.microsoft.com/office/drawing/2014/main" id="{7C8B505D-1652-43DC-935C-F5C7E1AF5F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908050"/>
          <a:ext cx="45720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r:id="rId3" imgW="7211873" imgH="6273698" progId="Grapher.Document">
                  <p:embed/>
                </p:oleObj>
              </mc:Choice>
              <mc:Fallback>
                <p:oleObj r:id="rId3" imgW="7211873" imgH="6273698" progId="Graph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45720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11">
            <a:extLst>
              <a:ext uri="{FF2B5EF4-FFF2-40B4-BE49-F238E27FC236}">
                <a16:creationId xmlns:a16="http://schemas.microsoft.com/office/drawing/2014/main" id="{2848ED21-CF89-4F79-A108-566F830C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5304" name="Object 10">
            <a:extLst>
              <a:ext uri="{FF2B5EF4-FFF2-40B4-BE49-F238E27FC236}">
                <a16:creationId xmlns:a16="http://schemas.microsoft.com/office/drawing/2014/main" id="{5B71FFA9-F272-4101-9898-72768AFC1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981075"/>
          <a:ext cx="43561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r:id="rId5" imgW="7211873" imgH="6273698" progId="Grapher.Document">
                  <p:embed/>
                </p:oleObj>
              </mc:Choice>
              <mc:Fallback>
                <p:oleObj r:id="rId5" imgW="7211873" imgH="6273698" progId="Grapher.Documen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981075"/>
                        <a:ext cx="43561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5" name="Picture 13">
            <a:extLst>
              <a:ext uri="{FF2B5EF4-FFF2-40B4-BE49-F238E27FC236}">
                <a16:creationId xmlns:a16="http://schemas.microsoft.com/office/drawing/2014/main" id="{38B034AF-CC69-4884-9231-479FBE9F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508625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FD3DEDD7-D9B5-41C4-8B7B-A63CA0002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004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54A71A97-B01A-4DA0-A9CB-BA2F2BE7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Mean   depth   half-size of the  earthquakes source, </a:t>
            </a:r>
            <a:r>
              <a:rPr lang="el-GR" alt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GB" altLang="ru-RU" sz="2400" dirty="0">
                <a:solidFill>
                  <a:schemeClr val="bg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ru-RU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:  events  penetrating “up” are shown  by red points. </a:t>
            </a:r>
            <a:endParaRPr lang="ru-RU" altLang="ru-RU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В  области наибольшего развития реакций  дегидратации в погружающихся плитах  от 20-30  до 80-100 км – типично развитие очагового процесса  вверх  -  роль легкого флюида?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0B2CAA84-E996-4AC7-A6D7-A3FB53BD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9039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F5A2EE1-8950-4647-AB36-30358F4B50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661025"/>
            <a:ext cx="9144000" cy="1196975"/>
          </a:xfrm>
        </p:spPr>
        <p:txBody>
          <a:bodyPr/>
          <a:lstStyle/>
          <a:p>
            <a:r>
              <a:rPr lang="ru-RU" altLang="ru-RU" sz="1800" b="0" dirty="0">
                <a:solidFill>
                  <a:schemeClr val="bg2"/>
                </a:solidFill>
              </a:rPr>
              <a:t>     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Тенденция изменения средней глубины землетрясений в ООСЗ в логарифмической шкале для времени, </a:t>
            </a:r>
            <a:r>
              <a:rPr lang="ru-RU" altLang="ru-RU" sz="1800" b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форшоков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(а) и афтершоков (б),</a:t>
            </a:r>
            <a:r>
              <a:rPr lang="en-US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GCMT 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каталог</a:t>
            </a:r>
            <a:r>
              <a:rPr lang="en-US" altLang="ru-RU" sz="1800" u="sng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A6F106-26D2-4E4F-BBC8-5D1A0AE8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004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A04CB8A8-81BC-48D5-9B61-5D0BE9E808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95250"/>
            <a:ext cx="8991600" cy="320675"/>
          </a:xfrm>
          <a:prstGeom prst="rect">
            <a:avLst/>
          </a:prstGeom>
          <a:noFill/>
          <a:ln>
            <a:noFill/>
          </a:ln>
        </p:spPr>
        <p:txBody>
          <a:bodyPr rot="10800000">
            <a:spAutoFit/>
          </a:bodyPr>
          <a:lstStyle>
            <a:lvl1pPr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20000"/>
              </a:spcBef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ru-RU" sz="20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7349" name="Рисунок 2">
            <a:extLst>
              <a:ext uri="{FF2B5EF4-FFF2-40B4-BE49-F238E27FC236}">
                <a16:creationId xmlns:a16="http://schemas.microsoft.com/office/drawing/2014/main" id="{DD70BD62-2CFC-4EA4-8D91-AE2F1EA2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636838"/>
            <a:ext cx="65579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Рисунок 4">
            <a:extLst>
              <a:ext uri="{FF2B5EF4-FFF2-40B4-BE49-F238E27FC236}">
                <a16:creationId xmlns:a16="http://schemas.microsoft.com/office/drawing/2014/main" id="{DF473211-3B16-45C8-9DBF-991DA6E7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9">
            <a:extLst>
              <a:ext uri="{FF2B5EF4-FFF2-40B4-BE49-F238E27FC236}">
                <a16:creationId xmlns:a16="http://schemas.microsoft.com/office/drawing/2014/main" id="{0F6C8004-DF48-4A02-B8D5-40E5281F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92150"/>
            <a:ext cx="5724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Другой  пример: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Изменение  средней глубины  землетрясений</a:t>
            </a:r>
            <a:r>
              <a:rPr lang="en-US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(Н:  0 – 70 км)  в   ООСЗ</a:t>
            </a:r>
            <a:r>
              <a:rPr lang="en-US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ISC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каталог</a:t>
            </a:r>
            <a:r>
              <a:rPr lang="en-US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К моменту ОСЗ фор- и афтершоки  имеют тенденцию  «всплывать»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821D-0448-49B7-B76D-2F1E9C9F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09600"/>
            <a:ext cx="7558608" cy="2675384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3333FF"/>
                </a:solidFill>
              </a:rPr>
              <a:t>Близкие  подходы   и  результаты  </a:t>
            </a:r>
            <a:br>
              <a:rPr lang="ru-RU" sz="3200" b="1" dirty="0">
                <a:solidFill>
                  <a:srgbClr val="3333FF"/>
                </a:solidFill>
              </a:rPr>
            </a:br>
            <a:r>
              <a:rPr lang="ru-RU" sz="3200" b="1" dirty="0">
                <a:solidFill>
                  <a:srgbClr val="3333FF"/>
                </a:solidFill>
              </a:rPr>
              <a:t>в  статистическом анализе данных по </a:t>
            </a:r>
            <a:r>
              <a:rPr lang="ru-RU" sz="3200" b="1" dirty="0" err="1">
                <a:solidFill>
                  <a:srgbClr val="3333FF"/>
                </a:solidFill>
              </a:rPr>
              <a:t>рудогенезу</a:t>
            </a:r>
            <a:endParaRPr lang="ru-RU" sz="3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9324E-4D27-4390-AAE4-7CE1EFC5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3" y="115888"/>
            <a:ext cx="4859337" cy="1944687"/>
          </a:xfrm>
        </p:spPr>
        <p:txBody>
          <a:bodyPr/>
          <a:lstStyle/>
          <a:p>
            <a:pPr>
              <a:defRPr/>
            </a:pPr>
            <a:r>
              <a:rPr lang="ru-RU" sz="2000" b="1" u="sng" dirty="0">
                <a:solidFill>
                  <a:schemeClr val="bg2"/>
                </a:solidFill>
              </a:rPr>
              <a:t>Распределение  величин запасов  и концентраций  руд (по КСКМ)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(</a:t>
            </a:r>
            <a:r>
              <a:rPr lang="ru-RU" sz="1600" b="1" dirty="0">
                <a:solidFill>
                  <a:schemeClr val="bg2"/>
                </a:solidFill>
              </a:rPr>
              <a:t>объемы запасов</a:t>
            </a:r>
            <a:r>
              <a:rPr lang="ru-RU" sz="1600" b="1" dirty="0">
                <a:solidFill>
                  <a:srgbClr val="7030A0"/>
                </a:solidFill>
              </a:rPr>
              <a:t>,     </a:t>
            </a:r>
            <a:r>
              <a:rPr lang="ru-RU" sz="1600" b="1" dirty="0">
                <a:solidFill>
                  <a:schemeClr val="bg1"/>
                </a:solidFill>
              </a:rPr>
              <a:t>концентрации</a:t>
            </a:r>
            <a:r>
              <a:rPr lang="ru-RU" sz="2000" dirty="0">
                <a:solidFill>
                  <a:srgbClr val="7030A0"/>
                </a:solidFill>
              </a:rPr>
              <a:t>).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Степенное  - аналогично закону Н-Р - распределение  для величин  запасов</a:t>
            </a:r>
            <a:r>
              <a:rPr lang="ru-RU" sz="2000" dirty="0">
                <a:solidFill>
                  <a:schemeClr val="hlink"/>
                </a:solidFill>
              </a:rPr>
              <a:t>,  </a:t>
            </a:r>
            <a:br>
              <a:rPr lang="ru-RU" sz="2000" dirty="0">
                <a:solidFill>
                  <a:schemeClr val="hlink"/>
                </a:solidFill>
              </a:rPr>
            </a:br>
            <a:r>
              <a:rPr lang="ru-RU" sz="2000" dirty="0">
                <a:solidFill>
                  <a:schemeClr val="hlink"/>
                </a:solidFill>
              </a:rPr>
              <a:t>логнормальное  -  для концентраций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E3B92CC3-FFF1-49EA-982A-4D2B8F98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050" name="Object 1">
            <a:extLst>
              <a:ext uri="{FF2B5EF4-FFF2-40B4-BE49-F238E27FC236}">
                <a16:creationId xmlns:a16="http://schemas.microsoft.com/office/drawing/2014/main" id="{5878BD90-001A-4E02-A4C0-3BF3C22C1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0"/>
          <a:ext cx="3851275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Plot Document" r:id="rId3" imgW="6335878" imgH="6975958" progId="Grapher.Document">
                  <p:embed/>
                </p:oleObj>
              </mc:Choice>
              <mc:Fallback>
                <p:oleObj name="Plot Document" r:id="rId3" imgW="6335878" imgH="6975958" progId="Grapher.Document">
                  <p:embed/>
                  <p:pic>
                    <p:nvPicPr>
                      <p:cNvPr id="2050" name="Object 1">
                        <a:extLst>
                          <a:ext uri="{FF2B5EF4-FFF2-40B4-BE49-F238E27FC236}">
                            <a16:creationId xmlns:a16="http://schemas.microsoft.com/office/drawing/2014/main" id="{5878BD90-001A-4E02-A4C0-3BF3C22C1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0"/>
                        <a:ext cx="3851275" cy="331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>
            <a:extLst>
              <a:ext uri="{FF2B5EF4-FFF2-40B4-BE49-F238E27FC236}">
                <a16:creationId xmlns:a16="http://schemas.microsoft.com/office/drawing/2014/main" id="{9D1EBBBC-243B-4880-8946-62CA87CE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A5403C5D-4EC2-4C14-B839-C54570599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2924175"/>
          <a:ext cx="3767138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Plot Document" r:id="rId5" imgW="6618427" imgH="6684264" progId="Grapher.Document">
                  <p:embed/>
                </p:oleObj>
              </mc:Choice>
              <mc:Fallback>
                <p:oleObj name="Plot Document" r:id="rId5" imgW="6618427" imgH="6684264" progId="Grapher.Document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A5403C5D-4EC2-4C14-B839-C54570599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3767138" cy="363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>
            <a:extLst>
              <a:ext uri="{FF2B5EF4-FFF2-40B4-BE49-F238E27FC236}">
                <a16:creationId xmlns:a16="http://schemas.microsoft.com/office/drawing/2014/main" id="{8913E1D7-804D-40B0-BFE8-45D8055D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052" name="Object 5">
            <a:extLst>
              <a:ext uri="{FF2B5EF4-FFF2-40B4-BE49-F238E27FC236}">
                <a16:creationId xmlns:a16="http://schemas.microsoft.com/office/drawing/2014/main" id="{ED4AACDA-0DC4-4D89-8CD7-26E8CDDF39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73463"/>
          <a:ext cx="3998913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Plot Document" r:id="rId7" imgW="6370625" imgH="6975958" progId="Grapher.Document">
                  <p:embed/>
                </p:oleObj>
              </mc:Choice>
              <mc:Fallback>
                <p:oleObj name="Plot Document" r:id="rId7" imgW="6370625" imgH="6975958" progId="Grapher.Document">
                  <p:embed/>
                  <p:pic>
                    <p:nvPicPr>
                      <p:cNvPr id="2052" name="Object 5">
                        <a:extLst>
                          <a:ext uri="{FF2B5EF4-FFF2-40B4-BE49-F238E27FC236}">
                            <a16:creationId xmlns:a16="http://schemas.microsoft.com/office/drawing/2014/main" id="{ED4AACDA-0DC4-4D89-8CD7-26E8CDDF3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73463"/>
                        <a:ext cx="3998913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1A82A-D4FE-4EF0-A373-2431D4A9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7847012" cy="719138"/>
          </a:xfrm>
        </p:spPr>
        <p:txBody>
          <a:bodyPr/>
          <a:lstStyle/>
          <a:p>
            <a:r>
              <a:rPr lang="ru-RU" altLang="ru-RU" sz="1800">
                <a:solidFill>
                  <a:schemeClr val="bg2"/>
                </a:solidFill>
              </a:rPr>
              <a:t>Ситуации   зарождения золотоносных  пород  -  пример  «межрезервуарного» взаимодействия</a:t>
            </a:r>
            <a:r>
              <a:rPr lang="ru-RU" altLang="ru-RU" sz="1800" b="1">
                <a:solidFill>
                  <a:schemeClr val="bg2"/>
                </a:solidFill>
              </a:rPr>
              <a:t>.</a:t>
            </a:r>
            <a:br>
              <a:rPr lang="ru-RU" altLang="ru-RU" sz="1800" b="1">
                <a:solidFill>
                  <a:schemeClr val="bg2"/>
                </a:solidFill>
              </a:rPr>
            </a:br>
            <a:r>
              <a:rPr lang="ru-RU" altLang="ru-RU" sz="1400">
                <a:solidFill>
                  <a:schemeClr val="bg2"/>
                </a:solidFill>
              </a:rPr>
              <a:t> </a:t>
            </a:r>
            <a:r>
              <a:rPr lang="en-US" altLang="ru-RU" sz="1400">
                <a:solidFill>
                  <a:schemeClr val="bg2"/>
                </a:solidFill>
              </a:rPr>
              <a:t>J. Richards</a:t>
            </a:r>
            <a:r>
              <a:rPr lang="ru-RU" altLang="ru-RU" sz="1400">
                <a:solidFill>
                  <a:schemeClr val="bg2"/>
                </a:solidFill>
              </a:rPr>
              <a:t>, </a:t>
            </a:r>
            <a:r>
              <a:rPr lang="en-US" altLang="ru-RU" sz="1400">
                <a:solidFill>
                  <a:schemeClr val="bg2"/>
                </a:solidFill>
              </a:rPr>
              <a:t> Postsubduction  … Au deposits.  Geology. February 16, 2011</a:t>
            </a:r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3EC7E734-8095-491E-8E13-701695FC8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1981200"/>
            <a:ext cx="5753100" cy="41148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8">
            <a:extLst>
              <a:ext uri="{FF2B5EF4-FFF2-40B4-BE49-F238E27FC236}">
                <a16:creationId xmlns:a16="http://schemas.microsoft.com/office/drawing/2014/main" id="{9448132B-D501-4B83-B52A-C0AA2169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004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165" name="Rectangle 1029">
            <a:extLst>
              <a:ext uri="{FF2B5EF4-FFF2-40B4-BE49-F238E27FC236}">
                <a16:creationId xmlns:a16="http://schemas.microsoft.com/office/drawing/2014/main" id="{9A309AE3-7766-4686-824F-2CEF341D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22532" name="Rectangle 1033">
            <a:extLst>
              <a:ext uri="{FF2B5EF4-FFF2-40B4-BE49-F238E27FC236}">
                <a16:creationId xmlns:a16="http://schemas.microsoft.com/office/drawing/2014/main" id="{C3F38283-E734-47DF-877C-4E6DB9F7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1895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3" name="Rectangle 1035">
            <a:extLst>
              <a:ext uri="{FF2B5EF4-FFF2-40B4-BE49-F238E27FC236}">
                <a16:creationId xmlns:a16="http://schemas.microsoft.com/office/drawing/2014/main" id="{8DBD211D-51FF-4B15-A5F2-BB977DB5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2019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4" name="Прямоугольник 9">
            <a:extLst>
              <a:ext uri="{FF2B5EF4-FFF2-40B4-BE49-F238E27FC236}">
                <a16:creationId xmlns:a16="http://schemas.microsoft.com/office/drawing/2014/main" id="{BC49F45B-D610-40DD-A040-F8625B6A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26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81000" indent="-3810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altLang="ru-RU" sz="1800">
                <a:solidFill>
                  <a:schemeClr val="bg2"/>
                </a:solidFill>
              </a:rPr>
              <a:t>       </a:t>
            </a:r>
            <a:r>
              <a:rPr lang="ru-RU" altLang="ru-RU" b="1" u="sng">
                <a:solidFill>
                  <a:schemeClr val="bg2"/>
                </a:solidFill>
              </a:rPr>
              <a:t>Статистики «близости» месторождений по составу  рудного сырья</a:t>
            </a:r>
          </a:p>
          <a:p>
            <a:pPr algn="l"/>
            <a:endParaRPr lang="ru-RU" altLang="ru-RU" sz="1800" u="sng">
              <a:solidFill>
                <a:schemeClr val="bg2"/>
              </a:solidFill>
            </a:endParaRPr>
          </a:p>
          <a:p>
            <a:pPr algn="l"/>
            <a:r>
              <a:rPr lang="ru-RU" altLang="ru-RU" sz="1800">
                <a:solidFill>
                  <a:schemeClr val="bg2"/>
                </a:solidFill>
              </a:rPr>
              <a:t>       Анализировалась   случаи сонахождения разных видов руд  в одних и тех же месторождениях</a:t>
            </a:r>
            <a:r>
              <a:rPr lang="en-US" altLang="ru-RU" sz="1800">
                <a:solidFill>
                  <a:schemeClr val="bg2"/>
                </a:solidFill>
              </a:rPr>
              <a:t> </a:t>
            </a:r>
            <a:r>
              <a:rPr lang="ru-RU" altLang="ru-RU" sz="1800">
                <a:solidFill>
                  <a:schemeClr val="bg2"/>
                </a:solidFill>
              </a:rPr>
              <a:t> и  пространственной  близости  месторождений разных руд.</a:t>
            </a:r>
          </a:p>
          <a:p>
            <a:pPr algn="l"/>
            <a:endParaRPr lang="ru-RU" altLang="ru-RU" sz="1800">
              <a:solidFill>
                <a:schemeClr val="bg2"/>
              </a:solidFill>
            </a:endParaRPr>
          </a:p>
          <a:p>
            <a:pPr algn="l"/>
            <a:r>
              <a:rPr lang="ru-RU" altLang="ru-RU" sz="1800">
                <a:solidFill>
                  <a:schemeClr val="bg2"/>
                </a:solidFill>
              </a:rPr>
              <a:t>       Рассчитывалась   мера  близости  Танимото  </a:t>
            </a:r>
            <a:r>
              <a:rPr lang="ru-RU" altLang="ru-RU" sz="1800" b="1">
                <a:solidFill>
                  <a:srgbClr val="FF0000"/>
                </a:solidFill>
              </a:rPr>
              <a:t>М_Т</a:t>
            </a:r>
            <a:r>
              <a:rPr lang="en-US" altLang="ru-RU" sz="1800">
                <a:solidFill>
                  <a:schemeClr val="bg2"/>
                </a:solidFill>
              </a:rPr>
              <a:t> (A,B)  </a:t>
            </a:r>
            <a:r>
              <a:rPr lang="ru-RU" altLang="ru-RU" sz="1800">
                <a:solidFill>
                  <a:schemeClr val="bg2"/>
                </a:solidFill>
              </a:rPr>
              <a:t>между разными   видами сырья </a:t>
            </a:r>
            <a:r>
              <a:rPr lang="en-US" altLang="ru-RU" sz="1800">
                <a:solidFill>
                  <a:schemeClr val="bg2"/>
                </a:solidFill>
              </a:rPr>
              <a:t>(A,B) </a:t>
            </a:r>
            <a:r>
              <a:rPr lang="ru-RU" altLang="ru-RU" sz="1800">
                <a:solidFill>
                  <a:schemeClr val="bg2"/>
                </a:solidFill>
              </a:rPr>
              <a:t>по их совместной встречаемости в месторождениях.  </a:t>
            </a:r>
            <a:endParaRPr lang="en-US" altLang="ru-RU" sz="1800">
              <a:solidFill>
                <a:schemeClr val="bg2"/>
              </a:solidFill>
            </a:endParaRPr>
          </a:p>
          <a:p>
            <a:pPr algn="l"/>
            <a:r>
              <a:rPr lang="en-US" altLang="ru-RU" sz="1800">
                <a:solidFill>
                  <a:schemeClr val="bg2"/>
                </a:solidFill>
              </a:rPr>
              <a:t>       </a:t>
            </a:r>
            <a:r>
              <a:rPr lang="ru-RU" altLang="ru-RU" sz="1800">
                <a:solidFill>
                  <a:schemeClr val="bg2"/>
                </a:solidFill>
              </a:rPr>
              <a:t>Мера близости  Танимото:</a:t>
            </a:r>
            <a:endParaRPr lang="en-US" altLang="ru-RU" sz="1800">
              <a:solidFill>
                <a:schemeClr val="bg2"/>
              </a:solidFill>
            </a:endParaRPr>
          </a:p>
          <a:p>
            <a:pPr algn="l"/>
            <a:r>
              <a:rPr lang="en-US" altLang="ru-RU" sz="1800" b="1">
                <a:solidFill>
                  <a:srgbClr val="C00000"/>
                </a:solidFill>
              </a:rPr>
              <a:t>          M_T = (A </a:t>
            </a:r>
            <a:r>
              <a:rPr lang="ru-RU" altLang="ru-RU" sz="1800" b="1">
                <a:solidFill>
                  <a:srgbClr val="C00000"/>
                </a:solidFill>
                <a:sym typeface="Symbol" panose="05050102010706020507" pitchFamily="18" charset="2"/>
              </a:rPr>
              <a:t></a:t>
            </a:r>
            <a:r>
              <a:rPr lang="en-US" altLang="ru-RU" sz="1800" b="1">
                <a:solidFill>
                  <a:srgbClr val="C00000"/>
                </a:solidFill>
                <a:sym typeface="Symbol" panose="05050102010706020507" pitchFamily="18" charset="2"/>
              </a:rPr>
              <a:t>B)/ (A  B)                               </a:t>
            </a:r>
            <a:r>
              <a:rPr lang="en-US" altLang="ru-RU" sz="1800">
                <a:sym typeface="Symbol" panose="05050102010706020507" pitchFamily="18" charset="2"/>
              </a:rPr>
              <a:t>(1)</a:t>
            </a:r>
          </a:p>
          <a:p>
            <a:pPr algn="l"/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        </a:t>
            </a:r>
            <a:endParaRPr lang="ru-RU" altLang="ru-RU" sz="180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algn="l"/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       </a:t>
            </a:r>
            <a:r>
              <a:rPr lang="ru-RU" altLang="ru-RU" sz="180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altLang="ru-RU" sz="1800" b="1">
                <a:solidFill>
                  <a:srgbClr val="C00000"/>
                </a:solidFill>
              </a:rPr>
              <a:t>M_T</a:t>
            </a:r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( A, A) == 0</a:t>
            </a:r>
            <a:r>
              <a:rPr lang="ru-RU" altLang="ru-RU" sz="1800">
                <a:solidFill>
                  <a:schemeClr val="bg2"/>
                </a:solidFill>
                <a:sym typeface="Symbol" panose="05050102010706020507" pitchFamily="18" charset="2"/>
              </a:rPr>
              <a:t>         </a:t>
            </a:r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        </a:t>
            </a:r>
            <a:r>
              <a:rPr lang="en-US" altLang="ru-RU" sz="1800" b="1">
                <a:solidFill>
                  <a:srgbClr val="C00000"/>
                </a:solidFill>
              </a:rPr>
              <a:t>M_T</a:t>
            </a:r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(A,B)  </a:t>
            </a:r>
            <a:r>
              <a:rPr lang="en-US" altLang="ru-RU" sz="1800" baseline="-25000">
                <a:solidFill>
                  <a:schemeClr val="bg2"/>
                </a:solidFill>
                <a:sym typeface="Symbol" panose="05050102010706020507" pitchFamily="18" charset="2"/>
              </a:rPr>
              <a:t>A≠B</a:t>
            </a:r>
            <a:r>
              <a:rPr lang="en-US" altLang="ru-RU" sz="1800">
                <a:solidFill>
                  <a:schemeClr val="bg2"/>
                </a:solidFill>
                <a:sym typeface="Symbol" panose="05050102010706020507" pitchFamily="18" charset="2"/>
              </a:rPr>
              <a:t>  &lt;=1.</a:t>
            </a:r>
            <a:endParaRPr lang="ru-RU" altLang="ru-RU" sz="18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2535" name="Прямоугольник 7">
            <a:extLst>
              <a:ext uri="{FF2B5EF4-FFF2-40B4-BE49-F238E27FC236}">
                <a16:creationId xmlns:a16="http://schemas.microsoft.com/office/drawing/2014/main" id="{498E1CDB-D78F-4E18-9CC2-BF29595F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16338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altLang="ru-RU">
                <a:solidFill>
                  <a:schemeClr val="bg2"/>
                </a:solidFill>
              </a:rPr>
              <a:t>      **********************************************************</a:t>
            </a:r>
          </a:p>
          <a:p>
            <a:pPr algn="l"/>
            <a:endParaRPr lang="ru-RU" altLang="ru-RU">
              <a:solidFill>
                <a:schemeClr val="bg2"/>
              </a:solidFill>
            </a:endParaRPr>
          </a:p>
          <a:p>
            <a:pPr algn="l"/>
            <a:endParaRPr lang="ru-RU" altLang="ru-RU"/>
          </a:p>
        </p:txBody>
      </p:sp>
      <p:sp>
        <p:nvSpPr>
          <p:cNvPr id="22536" name="Прямоугольник 8">
            <a:extLst>
              <a:ext uri="{FF2B5EF4-FFF2-40B4-BE49-F238E27FC236}">
                <a16:creationId xmlns:a16="http://schemas.microsoft.com/office/drawing/2014/main" id="{1C36BAAD-9EA6-48FF-95AD-8A9CD646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9646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ru-RU">
                <a:solidFill>
                  <a:schemeClr val="bg2"/>
                </a:solidFill>
              </a:rPr>
              <a:t> </a:t>
            </a:r>
            <a:r>
              <a:rPr lang="ru-RU" altLang="ru-RU">
                <a:solidFill>
                  <a:schemeClr val="bg2"/>
                </a:solidFill>
              </a:rPr>
              <a:t>     </a:t>
            </a:r>
          </a:p>
          <a:p>
            <a:pPr algn="l"/>
            <a:r>
              <a:rPr lang="ru-RU" altLang="ru-RU">
                <a:solidFill>
                  <a:schemeClr val="bg2"/>
                </a:solidFill>
              </a:rPr>
              <a:t>      Расстояние по мере Танимото:</a:t>
            </a:r>
            <a:endParaRPr lang="en-US" altLang="ru-RU">
              <a:solidFill>
                <a:schemeClr val="bg2"/>
              </a:solidFill>
            </a:endParaRPr>
          </a:p>
          <a:p>
            <a:pPr algn="l"/>
            <a:r>
              <a:rPr lang="en-US" altLang="ru-RU" b="1">
                <a:solidFill>
                  <a:srgbClr val="C00000"/>
                </a:solidFill>
              </a:rPr>
              <a:t>       R= 1 - 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en-US" altLang="ru-RU" b="1">
                <a:solidFill>
                  <a:srgbClr val="C00000"/>
                </a:solidFill>
              </a:rPr>
              <a:t>(A </a:t>
            </a:r>
            <a:r>
              <a:rPr lang="ru-RU" altLang="ru-RU" b="1">
                <a:solidFill>
                  <a:srgbClr val="C00000"/>
                </a:solidFill>
                <a:sym typeface="Symbol" panose="05050102010706020507" pitchFamily="18" charset="2"/>
              </a:rPr>
              <a:t></a:t>
            </a:r>
            <a:r>
              <a:rPr lang="en-US" altLang="ru-RU" b="1">
                <a:solidFill>
                  <a:srgbClr val="C00000"/>
                </a:solidFill>
                <a:sym typeface="Symbol" panose="05050102010706020507" pitchFamily="18" charset="2"/>
              </a:rPr>
              <a:t>B)/ (A  B)                               </a:t>
            </a:r>
            <a:r>
              <a:rPr lang="en-US" altLang="ru-RU">
                <a:sym typeface="Symbol" panose="05050102010706020507" pitchFamily="18" charset="2"/>
              </a:rPr>
              <a:t>(</a:t>
            </a:r>
            <a:r>
              <a:rPr lang="ru-RU" altLang="ru-RU">
                <a:sym typeface="Symbol" panose="05050102010706020507" pitchFamily="18" charset="2"/>
              </a:rPr>
              <a:t>2</a:t>
            </a:r>
            <a:r>
              <a:rPr lang="en-US" altLang="ru-RU">
                <a:sym typeface="Symbol" panose="05050102010706020507" pitchFamily="18" charset="2"/>
              </a:rPr>
              <a:t>)</a:t>
            </a:r>
          </a:p>
          <a:p>
            <a:pPr algn="l"/>
            <a:r>
              <a:rPr lang="en-US" altLang="ru-RU">
                <a:solidFill>
                  <a:schemeClr val="bg2"/>
                </a:solidFill>
                <a:sym typeface="Symbol" panose="05050102010706020507" pitchFamily="18" charset="2"/>
              </a:rPr>
              <a:t>       </a:t>
            </a:r>
            <a:endParaRPr lang="ru-RU" altLang="ru-RU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algn="l"/>
            <a:r>
              <a:rPr lang="ru-RU" altLang="ru-RU">
                <a:solidFill>
                  <a:schemeClr val="bg2"/>
                </a:solidFill>
                <a:sym typeface="Symbol" panose="05050102010706020507" pitchFamily="18" charset="2"/>
              </a:rPr>
              <a:t>     </a:t>
            </a:r>
            <a:r>
              <a:rPr lang="en-US" altLang="ru-RU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ru-RU" altLang="ru-RU" b="1">
                <a:solidFill>
                  <a:schemeClr val="bg2"/>
                </a:solidFill>
              </a:rPr>
              <a:t>На основе  </a:t>
            </a:r>
            <a:r>
              <a:rPr lang="en-US" altLang="ru-RU" b="1">
                <a:solidFill>
                  <a:schemeClr val="bg2"/>
                </a:solidFill>
              </a:rPr>
              <a:t>(</a:t>
            </a:r>
            <a:r>
              <a:rPr lang="ru-RU" altLang="ru-RU" b="1">
                <a:solidFill>
                  <a:schemeClr val="bg2"/>
                </a:solidFill>
              </a:rPr>
              <a:t>2</a:t>
            </a:r>
            <a:r>
              <a:rPr lang="en-US" altLang="ru-RU" b="1">
                <a:solidFill>
                  <a:schemeClr val="bg2"/>
                </a:solidFill>
              </a:rPr>
              <a:t>)   </a:t>
            </a:r>
            <a:r>
              <a:rPr lang="ru-RU" altLang="ru-RU" b="1">
                <a:solidFill>
                  <a:schemeClr val="bg2"/>
                </a:solidFill>
              </a:rPr>
              <a:t>и алгоритма Крускала</a:t>
            </a:r>
            <a:r>
              <a:rPr lang="ru-RU" altLang="ru-RU">
                <a:solidFill>
                  <a:schemeClr val="bg2"/>
                </a:solidFill>
              </a:rPr>
              <a:t> проведена </a:t>
            </a:r>
            <a:r>
              <a:rPr lang="ru-RU" altLang="ru-RU" b="1">
                <a:solidFill>
                  <a:schemeClr val="bg2"/>
                </a:solidFill>
              </a:rPr>
              <a:t>кластеризация </a:t>
            </a:r>
            <a:r>
              <a:rPr lang="ru-RU" altLang="ru-RU">
                <a:solidFill>
                  <a:schemeClr val="bg2"/>
                </a:solidFill>
              </a:rPr>
              <a:t> данных по взаимной пространственной сопряженности </a:t>
            </a:r>
            <a:r>
              <a:rPr lang="en-US" altLang="ru-RU">
                <a:solidFill>
                  <a:schemeClr val="bg2"/>
                </a:solidFill>
              </a:rPr>
              <a:t>   </a:t>
            </a:r>
            <a:r>
              <a:rPr lang="ru-RU" altLang="ru-RU">
                <a:solidFill>
                  <a:schemeClr val="bg2"/>
                </a:solidFill>
              </a:rPr>
              <a:t>месторождений разного вида  сырья. </a:t>
            </a:r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7A09-3DCE-4409-A075-5740F354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r">
              <a:defRPr/>
            </a:pPr>
            <a:r>
              <a:rPr lang="ru-RU" sz="2800" dirty="0">
                <a:solidFill>
                  <a:schemeClr val="bg2"/>
                </a:solidFill>
              </a:rPr>
              <a:t>Вариант  кластеризации  по  методу «мера </a:t>
            </a:r>
            <a:r>
              <a:rPr lang="ru-RU" sz="2800" dirty="0" err="1">
                <a:solidFill>
                  <a:schemeClr val="bg2"/>
                </a:solidFill>
              </a:rPr>
              <a:t>Танимото</a:t>
            </a:r>
            <a:r>
              <a:rPr lang="ru-RU" sz="2800" dirty="0">
                <a:solidFill>
                  <a:schemeClr val="bg2"/>
                </a:solidFill>
              </a:rPr>
              <a:t>»  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6D998A2F-A05D-473A-AE5F-BAD46DF966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52513"/>
            <a:ext cx="8496944" cy="460873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CB4A7-AC34-4658-AFE7-0AF87C26AAA1}"/>
              </a:ext>
            </a:extLst>
          </p:cNvPr>
          <p:cNvSpPr txBox="1"/>
          <p:nvPr/>
        </p:nvSpPr>
        <p:spPr>
          <a:xfrm>
            <a:off x="0" y="558924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Кроме  тривиальных – ожидаемых </a:t>
            </a:r>
            <a:r>
              <a:rPr lang="ru-RU" dirty="0" err="1"/>
              <a:t>кластеризаций</a:t>
            </a:r>
            <a:r>
              <a:rPr lang="ru-RU" dirty="0"/>
              <a:t> - довольно  типична  пространственное  совпадение – кластеризация  - элементов  с  избыточной  концентрацией   либо в верхней,  либо в нижней  коре.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027">
            <a:extLst>
              <a:ext uri="{FF2B5EF4-FFF2-40B4-BE49-F238E27FC236}">
                <a16:creationId xmlns:a16="http://schemas.microsoft.com/office/drawing/2014/main" id="{B8AB7E51-5DDD-4800-A458-9C8272ED72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516563"/>
            <a:ext cx="8915400" cy="1341437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r>
              <a:rPr lang="ru-RU" sz="1800" dirty="0">
                <a:solidFill>
                  <a:schemeClr val="bg2"/>
                </a:solidFill>
                <a:latin typeface="Times New Roman" pitchFamily="18" charset="0"/>
              </a:rPr>
              <a:t>Корреляция  лучше, чем если сравнивать объемы КСКМ  с </a:t>
            </a:r>
            <a:r>
              <a:rPr lang="ru-RU" sz="1800" dirty="0" err="1">
                <a:solidFill>
                  <a:schemeClr val="bg2"/>
                </a:solidFill>
                <a:latin typeface="Times New Roman" pitchFamily="18" charset="0"/>
              </a:rPr>
              <a:t>кларками</a:t>
            </a:r>
            <a:r>
              <a:rPr lang="ru-RU" sz="1800" dirty="0">
                <a:solidFill>
                  <a:schemeClr val="bg2"/>
                </a:solidFill>
                <a:latin typeface="Times New Roman" pitchFamily="18" charset="0"/>
              </a:rPr>
              <a:t> элементов в соответствующих резервуарах земной коры. </a:t>
            </a:r>
          </a:p>
          <a:p>
            <a:pPr>
              <a:lnSpc>
                <a:spcPct val="75000"/>
              </a:lnSpc>
              <a:defRPr/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</a:rPr>
              <a:t>      </a:t>
            </a:r>
            <a:r>
              <a:rPr lang="ru-RU" sz="1400" dirty="0">
                <a:solidFill>
                  <a:schemeClr val="bg2"/>
                </a:solidFill>
              </a:rPr>
              <a:t>Красными точками даны случаи обогащения (более двукратного)  в верхней части коры (</a:t>
            </a:r>
            <a:r>
              <a:rPr lang="en-US" sz="1400" dirty="0">
                <a:solidFill>
                  <a:srgbClr val="FF0000"/>
                </a:solidFill>
              </a:rPr>
              <a:t>Ta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W</a:t>
            </a:r>
            <a:r>
              <a:rPr lang="ru-RU" sz="1400" dirty="0">
                <a:solidFill>
                  <a:srgbClr val="FF0000"/>
                </a:solidFill>
              </a:rPr>
              <a:t>,  </a:t>
            </a:r>
            <a:r>
              <a:rPr lang="en-US" sz="1400" dirty="0" err="1">
                <a:solidFill>
                  <a:srgbClr val="FF0000"/>
                </a:solidFill>
              </a:rPr>
              <a:t>Pb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Sn</a:t>
            </a:r>
            <a:r>
              <a:rPr lang="ru-RU" sz="1400" dirty="0">
                <a:solidFill>
                  <a:srgbClr val="FF0000"/>
                </a:solidFill>
              </a:rPr>
              <a:t>,  </a:t>
            </a:r>
            <a:r>
              <a:rPr lang="en-US" sz="1400" dirty="0" err="1">
                <a:solidFill>
                  <a:srgbClr val="FF0000"/>
                </a:solidFill>
              </a:rPr>
              <a:t>Zr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Nb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Mo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K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Li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Be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ru-RU" sz="1400" dirty="0">
                <a:solidFill>
                  <a:schemeClr val="bg2"/>
                </a:solidFill>
              </a:rPr>
              <a:t>),  синие точки  отвечают обогащению нижней коры (</a:t>
            </a:r>
            <a:r>
              <a:rPr lang="en-US" sz="1400" dirty="0">
                <a:solidFill>
                  <a:schemeClr val="bg1"/>
                </a:solidFill>
              </a:rPr>
              <a:t>Ti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V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Cr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Mn</a:t>
            </a:r>
            <a:r>
              <a:rPr lang="ru-RU" sz="1400" dirty="0">
                <a:solidFill>
                  <a:schemeClr val="bg1"/>
                </a:solidFill>
              </a:rPr>
              <a:t>,  </a:t>
            </a:r>
            <a:r>
              <a:rPr lang="en-US" sz="1400" dirty="0">
                <a:solidFill>
                  <a:schemeClr val="bg1"/>
                </a:solidFill>
              </a:rPr>
              <a:t>Fe</a:t>
            </a:r>
            <a:r>
              <a:rPr lang="ru-RU" sz="1400" dirty="0">
                <a:solidFill>
                  <a:schemeClr val="bg1"/>
                </a:solidFill>
              </a:rPr>
              <a:t>,  </a:t>
            </a:r>
            <a:r>
              <a:rPr lang="en-US" sz="1400" dirty="0">
                <a:solidFill>
                  <a:schemeClr val="bg1"/>
                </a:solidFill>
              </a:rPr>
              <a:t>Co</a:t>
            </a:r>
            <a:r>
              <a:rPr lang="ru-RU" sz="1400" dirty="0">
                <a:solidFill>
                  <a:schemeClr val="bg1"/>
                </a:solidFill>
              </a:rPr>
              <a:t>,  </a:t>
            </a:r>
            <a:r>
              <a:rPr lang="en-US" sz="1400" dirty="0">
                <a:solidFill>
                  <a:schemeClr val="bg1"/>
                </a:solidFill>
              </a:rPr>
              <a:t>Ni</a:t>
            </a:r>
            <a:r>
              <a:rPr lang="ru-RU" sz="1400" dirty="0">
                <a:solidFill>
                  <a:schemeClr val="bg1"/>
                </a:solidFill>
              </a:rPr>
              <a:t>,  </a:t>
            </a:r>
            <a:r>
              <a:rPr lang="en-US" sz="1400" dirty="0">
                <a:solidFill>
                  <a:schemeClr val="bg1"/>
                </a:solidFill>
              </a:rPr>
              <a:t>Cu</a:t>
            </a:r>
            <a:r>
              <a:rPr lang="ru-RU" sz="1400" dirty="0">
                <a:solidFill>
                  <a:schemeClr val="bg1"/>
                </a:solidFill>
              </a:rPr>
              <a:t>,  </a:t>
            </a:r>
            <a:r>
              <a:rPr lang="en-US" sz="1400" dirty="0">
                <a:solidFill>
                  <a:schemeClr val="bg1"/>
                </a:solidFill>
              </a:rPr>
              <a:t>Ag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Au</a:t>
            </a:r>
            <a:r>
              <a:rPr lang="ru-RU" sz="1400" dirty="0">
                <a:solidFill>
                  <a:schemeClr val="bg2"/>
                </a:solidFill>
              </a:rPr>
              <a:t>),  черные точки -  без заметного обогащения (</a:t>
            </a:r>
            <a:r>
              <a:rPr lang="en-US" sz="1400" dirty="0">
                <a:solidFill>
                  <a:schemeClr val="bg2"/>
                </a:solidFill>
              </a:rPr>
              <a:t>Al</a:t>
            </a:r>
            <a:r>
              <a:rPr lang="ru-RU" sz="1400" dirty="0">
                <a:solidFill>
                  <a:schemeClr val="bg2"/>
                </a:solidFill>
              </a:rPr>
              <a:t>,  </a:t>
            </a:r>
            <a:r>
              <a:rPr lang="en-US" sz="1400" dirty="0">
                <a:solidFill>
                  <a:schemeClr val="bg2"/>
                </a:solidFill>
              </a:rPr>
              <a:t>Zn</a:t>
            </a:r>
            <a:r>
              <a:rPr lang="ru-RU" sz="1400" dirty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75000"/>
              </a:lnSpc>
              <a:defRPr/>
            </a:pPr>
            <a:endParaRPr lang="ru-RU" sz="1800" b="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651" name="Rectangle 1028">
            <a:extLst>
              <a:ext uri="{FF2B5EF4-FFF2-40B4-BE49-F238E27FC236}">
                <a16:creationId xmlns:a16="http://schemas.microsoft.com/office/drawing/2014/main" id="{46BA7F8B-0200-419D-BB7F-2965117D6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004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165" name="Rectangle 1029">
            <a:extLst>
              <a:ext uri="{FF2B5EF4-FFF2-40B4-BE49-F238E27FC236}">
                <a16:creationId xmlns:a16="http://schemas.microsoft.com/office/drawing/2014/main" id="{D064B99C-0CE3-4CF8-8E89-AF1F7EE1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27653" name="Rectangle 1035">
            <a:extLst>
              <a:ext uri="{FF2B5EF4-FFF2-40B4-BE49-F238E27FC236}">
                <a16:creationId xmlns:a16="http://schemas.microsoft.com/office/drawing/2014/main" id="{437A81C5-52D8-45D0-860F-61C75544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2019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7654" name="Прямоугольник 9">
            <a:extLst>
              <a:ext uri="{FF2B5EF4-FFF2-40B4-BE49-F238E27FC236}">
                <a16:creationId xmlns:a16="http://schemas.microsoft.com/office/drawing/2014/main" id="{8A36CB01-FA13-4276-BA70-5AF0AD7C3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64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dirty="0">
                <a:solidFill>
                  <a:schemeClr val="bg2"/>
                </a:solidFill>
              </a:rPr>
              <a:t>Корреляция  </a:t>
            </a:r>
            <a:r>
              <a:rPr lang="en-US" altLang="ru-RU" dirty="0">
                <a:solidFill>
                  <a:schemeClr val="bg2"/>
                </a:solidFill>
              </a:rPr>
              <a:t>(r&gt;0.9)  </a:t>
            </a:r>
            <a:r>
              <a:rPr lang="ru-RU" altLang="ru-RU" dirty="0">
                <a:solidFill>
                  <a:schemeClr val="bg2"/>
                </a:solidFill>
              </a:rPr>
              <a:t>характерных величин запасов КСКМ месторождений со  средней  разницей  </a:t>
            </a:r>
            <a:r>
              <a:rPr lang="en-US" altLang="ru-RU" dirty="0">
                <a:solidFill>
                  <a:schemeClr val="bg2"/>
                </a:solidFill>
              </a:rPr>
              <a:t> </a:t>
            </a:r>
            <a:r>
              <a:rPr lang="ru-RU" altLang="ru-RU" dirty="0">
                <a:solidFill>
                  <a:schemeClr val="bg2"/>
                </a:solidFill>
              </a:rPr>
              <a:t>концентраций компонент в основных  резервуарах земной коры (верхняя и нижняя континентальная кора)</a:t>
            </a:r>
            <a:r>
              <a:rPr lang="en-US" altLang="ru-RU" dirty="0">
                <a:solidFill>
                  <a:schemeClr val="bg2"/>
                </a:solidFill>
              </a:rPr>
              <a:t>      </a:t>
            </a:r>
            <a:r>
              <a:rPr lang="ru-RU" altLang="ru-RU" dirty="0">
                <a:solidFill>
                  <a:schemeClr val="bg2"/>
                </a:solidFill>
              </a:rPr>
              <a:t>     </a:t>
            </a:r>
            <a:r>
              <a:rPr lang="en-US" altLang="ru-RU" dirty="0">
                <a:solidFill>
                  <a:schemeClr val="bg2"/>
                </a:solidFill>
              </a:rPr>
              <a:t> </a:t>
            </a:r>
            <a:endParaRPr lang="ru-RU" altLang="ru-RU" dirty="0">
              <a:solidFill>
                <a:schemeClr val="bg2"/>
              </a:solidFill>
            </a:endParaRPr>
          </a:p>
        </p:txBody>
      </p:sp>
      <p:pic>
        <p:nvPicPr>
          <p:cNvPr id="27655" name="Picture 9" descr="рис_заявка">
            <a:extLst>
              <a:ext uri="{FF2B5EF4-FFF2-40B4-BE49-F238E27FC236}">
                <a16:creationId xmlns:a16="http://schemas.microsoft.com/office/drawing/2014/main" id="{57534D1C-9B9C-4E95-A2E8-359D1C9A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52673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>
            <a:extLst>
              <a:ext uri="{FF2B5EF4-FFF2-40B4-BE49-F238E27FC236}">
                <a16:creationId xmlns:a16="http://schemas.microsoft.com/office/drawing/2014/main" id="{DB67C7BC-A6D9-41CF-AE1F-FF3F5D53D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290638"/>
          <a:ext cx="548640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Документ" r:id="rId4" imgW="5486400" imgH="1402080" progId="Word.Document.8">
                  <p:embed/>
                </p:oleObj>
              </mc:Choice>
              <mc:Fallback>
                <p:oleObj name="Документ" r:id="rId4" imgW="5486400" imgH="14020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0638"/>
                        <a:ext cx="548640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5">
            <a:extLst>
              <a:ext uri="{FF2B5EF4-FFF2-40B4-BE49-F238E27FC236}">
                <a16:creationId xmlns:a16="http://schemas.microsoft.com/office/drawing/2014/main" id="{8B30A2B2-6405-4548-9DBB-45DB0F51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Нерешённые  проблемы  теории  нефтегенеза: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1.     Проблема генерации и сохранности 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высокоэнергетичных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компонент нефти на основе  менее энергонасыщенного РОВ.  Возможное решение – неравновесный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нефтегенез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 и вынос образующихся термодинамически неустойчивых УВ  в более холодные области.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    Проблема концентрации УВ в месторождения (проблема общая с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рудогенезом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и законом Гутенберга-Рихтера в сейсмологии). Почему имеет место гигантская – по степенному закону – концентрация  УВ и рудного вещества и энергии?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 startAt="3"/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Проблема несоответствия реализации УВ потенциала в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нефтематеринских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свитах реальным объемам месторождений и добычи УВ.  Видимые запасы РОВ не дают надежных указаний  на запасы и расположение  месторождений УВ.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Практические  проблемы  отрасли: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/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Исчерпание обычных запасов, прогноз  падения добычи.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               </a:t>
            </a:r>
            <a:r>
              <a:rPr lang="ru-RU" altLang="ru-RU" sz="1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Поиск альтернатив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               Малые месторождения?  – иногда  развитая                 инфраструктура, но … степенной характер распределения  «запасы-число месторождений»,  перспективы скромные.</a:t>
            </a:r>
          </a:p>
          <a:p>
            <a:pPr>
              <a:spcBef>
                <a:spcPct val="0"/>
              </a:spcBef>
              <a:buClrTx/>
              <a:buSzTx/>
            </a:pPr>
            <a:endParaRPr lang="ru-RU" altLang="ru-RU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 startAt="2"/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Неясность  природы  глубоких месторождений (возможного нового источника «Больших УВ»),  источников и механизмов  восполнения запасов в месторождениях  УВ.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3.   Нужны прогнозные признаки глубоких УВ месторождений?  Разломы?  … этого       указания мало</a:t>
            </a:r>
            <a:endParaRPr lang="en-US" altLang="ru-RU" sz="16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4">
            <a:extLst>
              <a:ext uri="{FF2B5EF4-FFF2-40B4-BE49-F238E27FC236}">
                <a16:creationId xmlns:a16="http://schemas.microsoft.com/office/drawing/2014/main" id="{D0CE386E-5169-436D-9181-A6BAE942E8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290638"/>
          <a:ext cx="548640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Документ" r:id="rId4" imgW="5486400" imgH="1402080" progId="Word.Document.8">
                  <p:embed/>
                </p:oleObj>
              </mc:Choice>
              <mc:Fallback>
                <p:oleObj name="Документ" r:id="rId4" imgW="5486400" imgH="14020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0638"/>
                        <a:ext cx="548640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5">
            <a:extLst>
              <a:ext uri="{FF2B5EF4-FFF2-40B4-BE49-F238E27FC236}">
                <a16:creationId xmlns:a16="http://schemas.microsoft.com/office/drawing/2014/main" id="{F41F09E9-7D9A-4E24-BCE8-9311F5FA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b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Прямоугольник 2">
            <a:extLst>
              <a:ext uri="{FF2B5EF4-FFF2-40B4-BE49-F238E27FC236}">
                <a16:creationId xmlns:a16="http://schemas.microsoft.com/office/drawing/2014/main" id="{F5B69560-1BDE-48C3-8BAF-467B1ECF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Несложные  математические приемы (ранее, однако, в  данной области не применявшиеся)  позволили продвинуться в обосновании ряда положений теории нефтегенеза  и 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рудогенеза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Показана  важная роль глубинного восходящего флюидного потока в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нефтегенезе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Глубина зарождения потока изменяется в разных тектонических условиях в зависимости от глубинного теплового режима;  она глубже (на уровне нижней коры)   в основных более древних бассейнах 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нефтеакопления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и  мельче в молодых, более прогретых  областях:  Кавказ,  Камчатка,  возможно шельф Южно-Китайского моря.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отдельных случаях метод позволяет определить тип  доминирующего исходного органического  вещества – источника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нафтидогенеза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Результаты полученные  при анализе МЭ  состава  глубинных флюидов хорошо согласуются с сейсмологическими  данными:</a:t>
            </a:r>
          </a:p>
          <a:p>
            <a:pPr marL="285750" indent="-28575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  тенденцией  «всплывания» очагов в обобщенной окрестности сильного землетрясения;</a:t>
            </a:r>
          </a:p>
          <a:p>
            <a:pPr marL="285750" indent="-28575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  тенденцией уменьшения глубин в роях афтершоков;</a:t>
            </a:r>
          </a:p>
          <a:p>
            <a:pPr marL="285750" indent="-28575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 тенденцией развития очагового сейсмического процесса вверх,  особенно сильно выраженного  в интервале  глубин  20-80 км,  где  механизм сейсмического разрушение  особенно сильно связан с  активным глубинным флюидным режимом и процессами дегидратации  (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дефлюидизации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285750" indent="-285750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Решающую роль в преобразовании вещества литосферы и, в частности, в формировании рудных у УВ месторождений имеют  области преобразования среднего химического состава </a:t>
            </a: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</a:rPr>
              <a:t>на границах  геоосфер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(верхняя, нижняя кора,  иные).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СПАСИБО  ЗА  ВНИМАНИЕ </a:t>
            </a:r>
            <a:endParaRPr lang="ru-RU" altLang="ru-RU" sz="2000" b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DB4E9-9230-4BF1-980E-0896922E6F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br>
              <a:rPr lang="ru-RU" altLang="ru-RU" sz="18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7030A0"/>
                </a:solidFill>
                <a:cs typeface="Times New Roman" panose="02020603050405020304" pitchFamily="18" charset="0"/>
              </a:rPr>
              <a:t>ПРЕДЫСТОРИЯ  ВОПРОСА:</a:t>
            </a:r>
            <a:br>
              <a:rPr lang="ru-RU" altLang="ru-RU" sz="18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Проблема происхождения нефти 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(более широко – проблема </a:t>
            </a:r>
            <a:r>
              <a:rPr lang="ru-RU" altLang="ru-RU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нафтидогенеза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дискутируется уже более 200 лет, и решения ее пока нет, хотя время от времени и появляются   публикации с утверждениями об окончательном триумфе той или другой конкурирующей концепции.  </a:t>
            </a:r>
            <a:b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Более выверенной представляется точка зрения, сформулированная  Е. Теллером (1978), который  пишет: - «я обращался к лучшим геологам и лучшим нефтяникам за ответами и могу авторитетно заявить – никто не знает».</a:t>
            </a:r>
            <a:b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</a:br>
            <a:b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Основные противоречия: </a:t>
            </a:r>
            <a:b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осадочно-миграционной модели (</a:t>
            </a:r>
            <a:r>
              <a:rPr lang="ru-RU" altLang="ru-RU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Воссоевич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1967; и др.) не ясно  как высокоэнергоемкие  компоненты  нефти образуются из компонент с меньшим химическим потенциалом; модель  также не поясняет связь УВ месторождений с  активными поясами и разломами.</a:t>
            </a:r>
            <a:b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Абиогенная модель (Кудрявцев, 1951;  </a:t>
            </a:r>
            <a:r>
              <a:rPr lang="en-US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Kenney, 2002;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др.)   поясняет связь с разломами,  показана возможность генезиса нефтяных УВ при высоких РТ параметрах, но – в весьма специфических условиях. Непонятна и сохранность глубинных УВ, они должны бы разлагаться в кровле  верхней мантии. </a:t>
            </a:r>
            <a:b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b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Компромиссные  варианты:</a:t>
            </a:r>
            <a:br>
              <a:rPr lang="ru-RU" alt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В виде компромисса были  предложены  </a:t>
            </a:r>
            <a:r>
              <a:rPr lang="ru-RU" altLang="ru-RU" sz="1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флюидодинамическая</a:t>
            </a: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 модель нефтегенеза </a:t>
            </a:r>
            <a:r>
              <a:rPr lang="ru-RU" altLang="ru-RU" sz="1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Б.А.Соколова</a:t>
            </a: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(1996)  и концепция </a:t>
            </a:r>
            <a:r>
              <a:rPr lang="ru-RU" altLang="ru-RU" sz="1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полигенеза</a:t>
            </a:r>
            <a:r>
              <a:rPr lang="ru-RU" altLang="ru-RU" sz="1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нефти [Дмитриевский 2008];  обе эти     концепции, однако,  очень общи, и в настоящее время не дают конкретных указаний.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>
            <a:extLst>
              <a:ext uri="{FF2B5EF4-FFF2-40B4-BE49-F238E27FC236}">
                <a16:creationId xmlns:a16="http://schemas.microsoft.com/office/drawing/2014/main" id="{C55B9221-A399-472F-8A5E-39471C9A6E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800" b="1" u="sng" dirty="0">
                <a:solidFill>
                  <a:schemeClr val="bg2"/>
                </a:solidFill>
                <a:effectLst/>
              </a:rPr>
              <a:t>Соотношение  зон глубинных  разломов  (чаще надвигов) и массированного УВ образования</a:t>
            </a:r>
            <a:r>
              <a:rPr lang="ru-RU" altLang="ru-RU" sz="1800" dirty="0">
                <a:solidFill>
                  <a:schemeClr val="bg2"/>
                </a:solidFill>
                <a:effectLst/>
              </a:rPr>
              <a:t>.  Примеры Карпаты,  Калифорния.</a:t>
            </a:r>
            <a:br>
              <a:rPr lang="ru-RU" altLang="ru-RU" sz="1800" dirty="0">
                <a:solidFill>
                  <a:schemeClr val="bg2"/>
                </a:solidFill>
                <a:effectLst/>
              </a:rPr>
            </a:br>
            <a:r>
              <a:rPr lang="ru-RU" altLang="ru-RU" sz="1800" b="1" dirty="0">
                <a:solidFill>
                  <a:srgbClr val="FF0000"/>
                </a:solidFill>
                <a:effectLst/>
              </a:rPr>
              <a:t>Тесная  связь  расположения месторождений  УВ  с разломами  вполне очевидна</a:t>
            </a:r>
          </a:p>
        </p:txBody>
      </p:sp>
      <p:sp>
        <p:nvSpPr>
          <p:cNvPr id="63491" name="Rectangle 1027">
            <a:extLst>
              <a:ext uri="{FF2B5EF4-FFF2-40B4-BE49-F238E27FC236}">
                <a16:creationId xmlns:a16="http://schemas.microsoft.com/office/drawing/2014/main" id="{1B792421-93C4-45A6-AE7E-BB2A33844A4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 flipV="1">
            <a:off x="685800" y="1981200"/>
            <a:ext cx="3810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ru-RU" altLang="ru-RU" sz="2400"/>
              <a:t>       </a:t>
            </a:r>
          </a:p>
        </p:txBody>
      </p:sp>
      <p:pic>
        <p:nvPicPr>
          <p:cNvPr id="63492" name="Picture 7" descr="a0002">
            <a:extLst>
              <a:ext uri="{FF2B5EF4-FFF2-40B4-BE49-F238E27FC236}">
                <a16:creationId xmlns:a16="http://schemas.microsoft.com/office/drawing/2014/main" id="{AD8AF080-A11C-4EB2-93B7-E627D2D4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1021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b0002">
            <a:extLst>
              <a:ext uri="{FF2B5EF4-FFF2-40B4-BE49-F238E27FC236}">
                <a16:creationId xmlns:a16="http://schemas.microsoft.com/office/drawing/2014/main" id="{B1F64957-F2C7-4450-BE9D-C91D398E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1243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7">
            <a:extLst>
              <a:ext uri="{FF2B5EF4-FFF2-40B4-BE49-F238E27FC236}">
                <a16:creationId xmlns:a16="http://schemas.microsoft.com/office/drawing/2014/main" id="{98E73C4E-A34E-4159-A2E3-69721463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Общие  планетарные  соотношения</a:t>
            </a:r>
          </a:p>
        </p:txBody>
      </p:sp>
      <p:pic>
        <p:nvPicPr>
          <p:cNvPr id="72708" name="Рисунок 1">
            <a:extLst>
              <a:ext uri="{FF2B5EF4-FFF2-40B4-BE49-F238E27FC236}">
                <a16:creationId xmlns:a16="http://schemas.microsoft.com/office/drawing/2014/main" id="{D1AB3002-FB67-4378-8017-394FB04D8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880"/>
            <a:ext cx="3371167" cy="26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Рисунок 5">
            <a:extLst>
              <a:ext uri="{FF2B5EF4-FFF2-40B4-BE49-F238E27FC236}">
                <a16:creationId xmlns:a16="http://schemas.microsoft.com/office/drawing/2014/main" id="{F53F8755-3829-4E6F-9164-0183850AE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4176464" cy="26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BC2A1-5596-472C-A2D5-C4862D7B102E}"/>
              </a:ext>
            </a:extLst>
          </p:cNvPr>
          <p:cNvSpPr txBox="1"/>
          <p:nvPr/>
        </p:nvSpPr>
        <p:spPr>
          <a:xfrm>
            <a:off x="4427984" y="400110"/>
            <a:ext cx="47160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Соотношение  основных зон развития  нефте-  и газоносности </a:t>
            </a:r>
            <a:r>
              <a:rPr lang="ru-RU" dirty="0">
                <a:solidFill>
                  <a:schemeClr val="accent1"/>
                </a:solidFill>
              </a:rPr>
              <a:t>(голубые полигоны)</a:t>
            </a:r>
            <a:r>
              <a:rPr lang="ru-RU" dirty="0">
                <a:solidFill>
                  <a:srgbClr val="C00000"/>
                </a:solidFill>
              </a:rPr>
              <a:t>, геологически недавних  (~ 100 млн лет) зон субдукции  </a:t>
            </a:r>
            <a:r>
              <a:rPr lang="ru-RU" dirty="0">
                <a:solidFill>
                  <a:srgbClr val="7030A0"/>
                </a:solidFill>
              </a:rPr>
              <a:t>(сиреневые линии)</a:t>
            </a:r>
            <a:r>
              <a:rPr lang="ru-RU" dirty="0">
                <a:solidFill>
                  <a:srgbClr val="C00000"/>
                </a:solidFill>
              </a:rPr>
              <a:t> и восходящих  потоков  вещества из нижней мантии и от  границы ядра </a:t>
            </a:r>
            <a:r>
              <a:rPr lang="ru-RU" dirty="0">
                <a:solidFill>
                  <a:srgbClr val="FF0000"/>
                </a:solidFill>
              </a:rPr>
              <a:t>(горячих точек).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Нет связи  УВ  с горячими точками, есть связь с современными и </a:t>
            </a:r>
            <a:r>
              <a:rPr lang="ru-RU" dirty="0" err="1">
                <a:solidFill>
                  <a:srgbClr val="FF0000"/>
                </a:solidFill>
              </a:rPr>
              <a:t>палеозонами</a:t>
            </a:r>
            <a:r>
              <a:rPr lang="ru-RU" dirty="0">
                <a:solidFill>
                  <a:srgbClr val="FF0000"/>
                </a:solidFill>
              </a:rPr>
              <a:t> субдукции.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AACA5-9B50-4C1F-AE0E-7B44DA861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955" y="4317301"/>
            <a:ext cx="2629119" cy="2101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115D8-EE90-471E-A03C-0DB452031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651" y="3901631"/>
            <a:ext cx="3108558" cy="2933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BA9EF90-EB2F-4B00-A307-5A6B81BB67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bg2"/>
                </a:solidFill>
              </a:rPr>
              <a:t>Генерализованная </a:t>
            </a:r>
            <a:r>
              <a:rPr lang="ru-RU" sz="1800" dirty="0" err="1">
                <a:solidFill>
                  <a:schemeClr val="bg2"/>
                </a:solidFill>
              </a:rPr>
              <a:t>эмипиричская</a:t>
            </a:r>
            <a:r>
              <a:rPr lang="ru-RU" sz="1800" dirty="0">
                <a:solidFill>
                  <a:schemeClr val="bg2"/>
                </a:solidFill>
              </a:rPr>
              <a:t>   модель  глубинного  строения  областей  крупных   месторождений   нефти  по  (Сафонов и др., 2004))  -  </a:t>
            </a:r>
            <a:r>
              <a:rPr lang="ru-RU" sz="1800" dirty="0">
                <a:solidFill>
                  <a:srgbClr val="FF33CC"/>
                </a:solidFill>
              </a:rPr>
              <a:t>схема  отвечает   как бы </a:t>
            </a:r>
            <a:r>
              <a:rPr lang="ru-RU" sz="2400" b="1" dirty="0">
                <a:solidFill>
                  <a:srgbClr val="FF33CC"/>
                </a:solidFill>
                <a:effectLst/>
              </a:rPr>
              <a:t>зоне глубинного надвига</a:t>
            </a:r>
            <a:r>
              <a:rPr lang="ru-RU" sz="2400" dirty="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1B6B44B-12B5-4ED1-9497-DED890989F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685800" y="6096000"/>
            <a:ext cx="8229600" cy="69850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4" name="Picture 2" descr="B1">
            <a:extLst>
              <a:ext uri="{FF2B5EF4-FFF2-40B4-BE49-F238E27FC236}">
                <a16:creationId xmlns:a16="http://schemas.microsoft.com/office/drawing/2014/main" id="{FC0D5B35-E99F-47CF-A623-EEB704DD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00213"/>
            <a:ext cx="4762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1F0E279-673F-425D-B5DB-7ACC0DF99D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"/>
            <a:ext cx="9144000" cy="134076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Предыдущие  работы,  основное  содержание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endParaRPr lang="ru-RU" alt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1.   Схема неравновесного проточного реактора </a:t>
            </a:r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(Родкин, 2002; 2004;  и др.)</a:t>
            </a: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endParaRPr lang="ru-RU" altLang="ru-RU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sz="2000" b="1" dirty="0">
                <a:cs typeface="Times New Roman" panose="02020603050405020304" pitchFamily="18" charset="0"/>
              </a:rPr>
              <a:t> </a:t>
            </a:r>
            <a:endParaRPr lang="ru-RU" altLang="ru-RU" sz="1800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9E34D-C443-4955-A9B0-8012ADFBD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340768"/>
            <a:ext cx="2952328" cy="2665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11D9C-628D-4C1D-B2FB-45CD4E0210F5}"/>
              </a:ext>
            </a:extLst>
          </p:cNvPr>
          <p:cNvSpPr txBox="1"/>
          <p:nvPr/>
        </p:nvSpPr>
        <p:spPr>
          <a:xfrm>
            <a:off x="179513" y="4298915"/>
            <a:ext cx="89644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2.  Анализ  микроэлементного  (МЭ)  состава  флюидов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-</a:t>
            </a:r>
            <a:r>
              <a:rPr lang="ru-RU" sz="1600" dirty="0"/>
              <a:t>  </a:t>
            </a:r>
            <a:r>
              <a:rPr lang="ru-RU" sz="1600" dirty="0">
                <a:solidFill>
                  <a:srgbClr val="C00000"/>
                </a:solidFill>
              </a:rPr>
              <a:t>Родкин М.В., </a:t>
            </a:r>
            <a:r>
              <a:rPr lang="ru-RU" sz="1600" dirty="0" err="1">
                <a:solidFill>
                  <a:srgbClr val="C00000"/>
                </a:solidFill>
              </a:rPr>
              <a:t>Д.В.Рундквист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С.А.Пунанова</a:t>
            </a:r>
            <a:r>
              <a:rPr lang="ru-RU" sz="1600" dirty="0">
                <a:solidFill>
                  <a:srgbClr val="C00000"/>
                </a:solidFill>
              </a:rPr>
              <a:t>.  Об относительной роли </a:t>
            </a:r>
            <a:r>
              <a:rPr lang="ru-RU" sz="1600" dirty="0" err="1">
                <a:solidFill>
                  <a:srgbClr val="C00000"/>
                </a:solidFill>
              </a:rPr>
              <a:t>нижнекоровых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верхнекоровых</a:t>
            </a:r>
            <a:r>
              <a:rPr lang="ru-RU" sz="1600" dirty="0">
                <a:solidFill>
                  <a:srgbClr val="C00000"/>
                </a:solidFill>
              </a:rPr>
              <a:t> процессов в формировании микроэлементного состава нефтей.  Геохимия, 2016, 11, 1025–1031.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 -  Родкин М.В., </a:t>
            </a:r>
            <a:r>
              <a:rPr lang="ru-RU" sz="1600" dirty="0" err="1">
                <a:solidFill>
                  <a:srgbClr val="C00000"/>
                </a:solidFill>
              </a:rPr>
              <a:t>Д.В.Рундквист</a:t>
            </a:r>
            <a:r>
              <a:rPr lang="ru-RU" sz="1600" dirty="0">
                <a:solidFill>
                  <a:srgbClr val="C00000"/>
                </a:solidFill>
              </a:rPr>
              <a:t>.  </a:t>
            </a:r>
            <a:r>
              <a:rPr lang="ru-RU" sz="1600" dirty="0" err="1">
                <a:solidFill>
                  <a:srgbClr val="C00000"/>
                </a:solidFill>
              </a:rPr>
              <a:t>Геофлюидодинамика</a:t>
            </a:r>
            <a:r>
              <a:rPr lang="ru-RU" sz="1600" dirty="0">
                <a:solidFill>
                  <a:srgbClr val="C00000"/>
                </a:solidFill>
              </a:rPr>
              <a:t>. </a:t>
            </a:r>
            <a:r>
              <a:rPr lang="ru-RU" sz="1600" dirty="0" err="1">
                <a:solidFill>
                  <a:srgbClr val="C00000"/>
                </a:solidFill>
              </a:rPr>
              <a:t>Прииложение</a:t>
            </a:r>
            <a:r>
              <a:rPr lang="ru-RU" sz="1600" dirty="0">
                <a:solidFill>
                  <a:srgbClr val="C00000"/>
                </a:solidFill>
              </a:rPr>
              <a:t> к сейсмологии, тектонике, процессам рудо- и нефтегенеза. Изд-во «Интеллект», Долгопрудный, 2017, 288 с.     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 -   и   многие  др.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391A5-F454-48E7-9B37-2F88DE544A5D}"/>
              </a:ext>
            </a:extLst>
          </p:cNvPr>
          <p:cNvSpPr txBox="1"/>
          <p:nvPr/>
        </p:nvSpPr>
        <p:spPr>
          <a:xfrm>
            <a:off x="2771800" y="1666687"/>
            <a:ext cx="604867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 </a:t>
            </a:r>
            <a:r>
              <a:rPr lang="ru-RU" sz="1600" b="0" dirty="0"/>
              <a:t>дегидратация пододвигающейся пластины  порождает  активный    флюидный режим;  </a:t>
            </a:r>
          </a:p>
          <a:p>
            <a:r>
              <a:rPr lang="ru-RU" sz="1600" b="0" dirty="0"/>
              <a:t> </a:t>
            </a:r>
          </a:p>
          <a:p>
            <a:r>
              <a:rPr lang="ru-RU" sz="1600" b="0" dirty="0"/>
              <a:t>     -  разогрев   погружающихся осадочных толщ – дополнительный источник  вещества  УВ-генеза</a:t>
            </a:r>
          </a:p>
          <a:p>
            <a:r>
              <a:rPr lang="ru-RU" sz="1600" b="0" dirty="0"/>
              <a:t>     +  мантийная  компонента</a:t>
            </a:r>
          </a:p>
          <a:p>
            <a:endParaRPr lang="ru-RU" sz="1600" b="0" dirty="0"/>
          </a:p>
          <a:p>
            <a:r>
              <a:rPr lang="ru-RU" sz="1600" b="0" dirty="0"/>
              <a:t>     -   новообразованные  высвобожденные  слабоминерализованные воды хорошо растворяют и выносят УВ</a:t>
            </a:r>
          </a:p>
        </p:txBody>
      </p:sp>
    </p:spTree>
    <p:extLst>
      <p:ext uri="{BB962C8B-B14F-4D97-AF65-F5344CB8AC3E}">
        <p14:creationId xmlns:p14="http://schemas.microsoft.com/office/powerpoint/2010/main" val="412082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77E251D9-9B81-4DE3-8B0C-3847BB5F2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290638"/>
          <a:ext cx="548640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Документ" r:id="rId4" imgW="5486400" imgH="1402080" progId="Word.Document.8">
                  <p:embed/>
                </p:oleObj>
              </mc:Choice>
              <mc:Fallback>
                <p:oleObj name="Документ" r:id="rId4" imgW="5486400" imgH="1402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0638"/>
                        <a:ext cx="548640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7">
            <a:extLst>
              <a:ext uri="{FF2B5EF4-FFF2-40B4-BE49-F238E27FC236}">
                <a16:creationId xmlns:a16="http://schemas.microsoft.com/office/drawing/2014/main" id="{6A49FFE9-C320-4A37-B296-7F261F27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16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Нет корреляции «абиогенных» и «биогенных» компонент МЭ    состава нефтей   (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Пунанова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и др.).</a:t>
            </a:r>
          </a:p>
        </p:txBody>
      </p:sp>
      <p:pic>
        <p:nvPicPr>
          <p:cNvPr id="46084" name="Объект 3">
            <a:extLst>
              <a:ext uri="{FF2B5EF4-FFF2-40B4-BE49-F238E27FC236}">
                <a16:creationId xmlns:a16="http://schemas.microsoft.com/office/drawing/2014/main" id="{0F521820-4989-4C42-B3A0-7702D3B47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" y="1126331"/>
            <a:ext cx="471646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6">
            <a:extLst>
              <a:ext uri="{FF2B5EF4-FFF2-40B4-BE49-F238E27FC236}">
                <a16:creationId xmlns:a16="http://schemas.microsoft.com/office/drawing/2014/main" id="{9BCFDBD5-604F-4F60-B602-FF4D71C48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219326"/>
            <a:ext cx="4011612" cy="26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6">
            <a:extLst>
              <a:ext uri="{FF2B5EF4-FFF2-40B4-BE49-F238E27FC236}">
                <a16:creationId xmlns:a16="http://schemas.microsoft.com/office/drawing/2014/main" id="{D716C800-7628-47B4-A0D5-3B249941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027612"/>
            <a:ext cx="3671962" cy="19697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err="1">
                <a:solidFill>
                  <a:srgbClr val="6600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Ромашкинской</a:t>
            </a:r>
            <a:r>
              <a:rPr lang="ru-RU" altLang="ru-RU" sz="1400" dirty="0">
                <a:solidFill>
                  <a:srgbClr val="6600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группы месторождений (по аналитическим данным </a:t>
            </a:r>
            <a:r>
              <a:rPr lang="ru-RU" altLang="ru-RU" sz="1400" i="1" dirty="0">
                <a:solidFill>
                  <a:srgbClr val="6600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Маслова А.В., и др., 2015).</a:t>
            </a:r>
            <a:endParaRPr lang="en-GB" altLang="ru-RU" sz="1400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биогенные – ∑(</a:t>
            </a:r>
            <a:r>
              <a:rPr lang="en-US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ru-RU" altLang="ru-RU" sz="16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глубинные – ∑(</a:t>
            </a:r>
            <a:r>
              <a:rPr lang="ru-RU" alt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alt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ru-RU" alt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Там же, справа,  данные по  </a:t>
            </a:r>
            <a:r>
              <a:rPr lang="en-GB" altLang="ru-RU" sz="1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ru-RU" altLang="ru-RU" sz="1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en-GB" altLang="ru-RU" sz="1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ru-RU" altLang="ru-RU" sz="16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FF0000"/>
                </a:solidFill>
                <a:highlight>
                  <a:srgbClr val="8000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</p:txBody>
      </p:sp>
      <p:pic>
        <p:nvPicPr>
          <p:cNvPr id="46087" name="Рисунок 1">
            <a:extLst>
              <a:ext uri="{FF2B5EF4-FFF2-40B4-BE49-F238E27FC236}">
                <a16:creationId xmlns:a16="http://schemas.microsoft.com/office/drawing/2014/main" id="{C72979A9-0F3E-4A04-A057-888C29866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82" y="41161"/>
            <a:ext cx="4315718" cy="33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6764B-00DB-4FD8-B3CD-50FD4E75E39D}"/>
              </a:ext>
            </a:extLst>
          </p:cNvPr>
          <p:cNvSpPr txBox="1"/>
          <p:nvPr/>
        </p:nvSpPr>
        <p:spPr>
          <a:xfrm>
            <a:off x="4932040" y="3916918"/>
            <a:ext cx="4165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Но высока связь в пределах «группы»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CAE2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CAE2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CAE2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</TotalTime>
  <Words>2620</Words>
  <Application>Microsoft Office PowerPoint</Application>
  <PresentationFormat>Экран (4:3)</PresentationFormat>
  <Paragraphs>348</Paragraphs>
  <Slides>30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Arial Unicode MS</vt:lpstr>
      <vt:lpstr>Calibri</vt:lpstr>
      <vt:lpstr>Times New Roman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Документ</vt:lpstr>
      <vt:lpstr>Document</vt:lpstr>
      <vt:lpstr>Grapher Plot Document</vt:lpstr>
      <vt:lpstr>Plot Document</vt:lpstr>
      <vt:lpstr>Корреляционный анализ при исследовании микроэлементного (МЭ) состава нефтей, гидротермальных и грязевулканических вод </vt:lpstr>
      <vt:lpstr>Презентация PowerPoint</vt:lpstr>
      <vt:lpstr>Презентация PowerPoint</vt:lpstr>
      <vt:lpstr> ПРЕДЫСТОРИЯ  ВОПРОСА: Проблема происхождения нефти (более широко – проблема нафтидогенеза) дискутируется уже более 200 лет, и решения ее пока нет, хотя время от времени и появляются   публикации с утверждениями об окончательном триумфе той или другой конкурирующей концепции.   Более выверенной представляется точка зрения, сформулированная  Е. Теллером (1978), который  пишет: - «я обращался к лучшим геологам и лучшим нефтяникам за ответами и могу авторитетно заявить – никто не знает».  Основные противоречия:  В рамках осадочно-миграционной модели (Воссоевич, 1967; и др.) не ясно  как высокоэнергоемкие  компоненты  нефти образуются из компонент с меньшим химическим потенциалом; модель  также не поясняет связь УВ месторождений с  активными поясами и разломами. Абиогенная модель (Кудрявцев, 1951;  Kenney, 2002;и др.)   поясняет связь с разломами,  показана возможность генезиса нефтяных УВ при высоких РТ параметрах, но – в весьма специфических условиях. Непонятна и сохранность глубинных УВ, они должны бы разлагаться в кровле  верхней мантии.   Компромиссные  варианты: В виде компромисса были  предложены  флюидодинамическая  модель нефтегенеза Б.А.Соколова (1996)  и концепция полигенеза нефти [Дмитриевский 2008];  обе эти     концепции, однако,  очень общи, и в настоящее время не дают конкретных указаний. </vt:lpstr>
      <vt:lpstr>Соотношение  зон глубинных  разломов  (чаще надвигов) и массированного УВ образования.  Примеры Карпаты,  Калифорния. Тесная  связь  расположения месторождений  УВ  с разломами  вполне очевидна</vt:lpstr>
      <vt:lpstr>Презентация PowerPoint</vt:lpstr>
      <vt:lpstr>Генерализованная эмипиричская   модель  глубинного  строения  областей  крупных   месторождений   нефти  по  (Сафонов и др., 2004))  -  схема  отвечает   как бы зоне глубинного надвига  </vt:lpstr>
      <vt:lpstr>Презентация PowerPoint</vt:lpstr>
      <vt:lpstr>Презентация PowerPoint</vt:lpstr>
      <vt:lpstr> Наши  новые  методические  моменты: 1.  Сравнение  концентраций проводится не с хондритами, а со средним химическим составом  ряда  основных гео- и био- резервуаров в земной коре. 2. Получаем  количественные, а не качественные  оценки – значения коэффициентов корреляций на основе логарифмов концентраций МЭ. 3. Используется весь набор данных о концентрациях элементов (что  робастнее).  Сравнения   содержаний  металлов  примесей в  нефтях  и  в  различных  породах  и геохимических резервуарах  литосферы.   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Корреляционные связи микроэлементного состава коровых флюидов Кавказского региона Родкин М.В., Прохорова Т.В., Рукавишникова Т.А. </vt:lpstr>
      <vt:lpstr>Таблица 1. Коэффициенты корреляции МЭ состава углекислых вод района КМВ</vt:lpstr>
      <vt:lpstr>Отражение затирания исходной  геохимической  метки  </vt:lpstr>
      <vt:lpstr>Дополнительные аргументы  в пользу  гипотезы «стирания исходной геохимической метки»</vt:lpstr>
      <vt:lpstr>Таблица 2 Средние значения коэффициентов корреляции для углекислых вод разных бассейнов Большого Кавказа</vt:lpstr>
      <vt:lpstr>Презентация PowerPoint</vt:lpstr>
      <vt:lpstr>Презентация PowerPoint</vt:lpstr>
      <vt:lpstr>Презентация PowerPoint</vt:lpstr>
      <vt:lpstr>Презентация PowerPoint</vt:lpstr>
      <vt:lpstr>Близкие  подходы   и  результаты   в  статистическом анализе данных по рудогенезу</vt:lpstr>
      <vt:lpstr>Распределение  величин запасов  и концентраций  руд (по КСКМ)  (объемы запасов,     концентрации). Степенное  - аналогично закону Н-Р - распределение  для величин  запасов,   логнормальное  -  для концентраций </vt:lpstr>
      <vt:lpstr>Ситуации   зарождения золотоносных  пород  -  пример  «межрезервуарного» взаимодействия.  J. Richards,  Postsubduction  … Au deposits.  Geology. February 16, 2011</vt:lpstr>
      <vt:lpstr>Презентация PowerPoint</vt:lpstr>
      <vt:lpstr>Вариант  кластеризации  по  методу «мера Танимото»  </vt:lpstr>
      <vt:lpstr>Презентация PowerPoint</vt:lpstr>
      <vt:lpstr>Презентация PowerPoint</vt:lpstr>
    </vt:vector>
  </TitlesOfParts>
  <Company>GC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Дегазация Земли в рамках плюм- и плейттектоники; рециклинг  флюидов</dc:title>
  <dc:creator>rodkin</dc:creator>
  <cp:lastModifiedBy>RodkinMisha</cp:lastModifiedBy>
  <cp:revision>360</cp:revision>
  <dcterms:created xsi:type="dcterms:W3CDTF">2002-05-17T10:48:39Z</dcterms:created>
  <dcterms:modified xsi:type="dcterms:W3CDTF">2022-04-04T14:33:29Z</dcterms:modified>
</cp:coreProperties>
</file>